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385" r:id="rId3"/>
    <p:sldId id="257" r:id="rId4"/>
    <p:sldId id="271" r:id="rId5"/>
    <p:sldId id="272" r:id="rId6"/>
    <p:sldId id="273" r:id="rId7"/>
    <p:sldId id="274" r:id="rId8"/>
    <p:sldId id="275" r:id="rId9"/>
    <p:sldId id="4424" r:id="rId10"/>
    <p:sldId id="4425" r:id="rId11"/>
    <p:sldId id="4431" r:id="rId12"/>
    <p:sldId id="333" r:id="rId13"/>
    <p:sldId id="268" r:id="rId14"/>
    <p:sldId id="33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ye Thomas" initials="FT" lastIdx="1" clrIdx="0">
    <p:extLst>
      <p:ext uri="{19B8F6BF-5375-455C-9EA6-DF929625EA0E}">
        <p15:presenceInfo xmlns:p15="http://schemas.microsoft.com/office/powerpoint/2012/main" userId="S::fayet@prevista.co.uk::7537668c-a904-43d6-bd66-72309292c5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66562" autoAdjust="0"/>
  </p:normalViewPr>
  <p:slideViewPr>
    <p:cSldViewPr snapToGrid="0">
      <p:cViewPr varScale="1">
        <p:scale>
          <a:sx n="60" d="100"/>
          <a:sy n="60" d="100"/>
        </p:scale>
        <p:origin x="17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662924273001394"/>
          <c:y val="2.715688233222608E-2"/>
          <c:w val="0.45293330442171015"/>
          <c:h val="0.84051874598608689"/>
        </c:manualLayout>
      </c:layout>
      <c:pie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87-4B75-A991-A242D5CF26B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87-4B75-A991-A242D5CF26B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87-4B75-A991-A242D5CF26B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87-4B75-A991-A242D5CF26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Sheet2!$A$2:$A$5</c:f>
              <c:strCache>
                <c:ptCount val="4"/>
                <c:pt idx="0">
                  <c:v>ITP</c:v>
                </c:pt>
                <c:pt idx="1">
                  <c:v>Colleges</c:v>
                </c:pt>
                <c:pt idx="2">
                  <c:v>Adult and Community Learning</c:v>
                </c:pt>
                <c:pt idx="3">
                  <c:v>Other</c:v>
                </c:pt>
              </c:strCache>
            </c:strRef>
          </c:cat>
          <c:val>
            <c:numRef>
              <c:f>Sheet2!$B$2:$B$5</c:f>
              <c:numCache>
                <c:formatCode>0%</c:formatCode>
                <c:ptCount val="4"/>
                <c:pt idx="0">
                  <c:v>0.48</c:v>
                </c:pt>
                <c:pt idx="1">
                  <c:v>0.27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87-4B75-A991-A242D5CF26B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CAAED-B7E2-4996-B544-89B7B5F215F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1E5BC5-D6FA-4955-B683-7152A7937978}">
      <dgm:prSet phldrT="[Text]"/>
      <dgm:spPr/>
      <dgm:t>
        <a:bodyPr/>
        <a:lstStyle/>
        <a:p>
          <a:r>
            <a:rPr lang="en-GB" dirty="0"/>
            <a:t>Initial assessment and assignment to 121 mentor. Personal development programme working on confidence</a:t>
          </a:r>
        </a:p>
      </dgm:t>
    </dgm:pt>
    <dgm:pt modelId="{69BE7511-9145-4584-AD53-0C57F8C6305D}" type="parTrans" cxnId="{09A7F768-8AE2-4CA0-AC0A-61CCD3CE31B7}">
      <dgm:prSet/>
      <dgm:spPr/>
      <dgm:t>
        <a:bodyPr/>
        <a:lstStyle/>
        <a:p>
          <a:endParaRPr lang="en-GB"/>
        </a:p>
      </dgm:t>
    </dgm:pt>
    <dgm:pt modelId="{21878D5E-D40D-4077-9BE0-F6D779D08192}" type="sibTrans" cxnId="{09A7F768-8AE2-4CA0-AC0A-61CCD3CE31B7}">
      <dgm:prSet/>
      <dgm:spPr/>
      <dgm:t>
        <a:bodyPr/>
        <a:lstStyle/>
        <a:p>
          <a:endParaRPr lang="en-GB"/>
        </a:p>
      </dgm:t>
    </dgm:pt>
    <dgm:pt modelId="{1A44B228-A522-4B82-A6CA-BC51B7AA9A09}">
      <dgm:prSet phldrT="[Text]"/>
      <dgm:spPr/>
      <dgm:t>
        <a:bodyPr/>
        <a:lstStyle/>
        <a:p>
          <a:r>
            <a:rPr lang="en-GB" dirty="0"/>
            <a:t>Harnessed his computer skills and passions.</a:t>
          </a:r>
        </a:p>
        <a:p>
          <a:r>
            <a:rPr lang="en-GB" dirty="0"/>
            <a:t>Maths and English – mock tests, bitesize learning</a:t>
          </a:r>
        </a:p>
      </dgm:t>
    </dgm:pt>
    <dgm:pt modelId="{589F95A4-0D58-457F-8404-6E320E85BCD4}" type="parTrans" cxnId="{BFAAF88A-6508-48F9-BF88-1651FF2985A7}">
      <dgm:prSet/>
      <dgm:spPr/>
      <dgm:t>
        <a:bodyPr/>
        <a:lstStyle/>
        <a:p>
          <a:endParaRPr lang="en-GB"/>
        </a:p>
      </dgm:t>
    </dgm:pt>
    <dgm:pt modelId="{68750122-E399-4AE3-A75D-7340946140FF}" type="sibTrans" cxnId="{BFAAF88A-6508-48F9-BF88-1651FF2985A7}">
      <dgm:prSet/>
      <dgm:spPr/>
      <dgm:t>
        <a:bodyPr/>
        <a:lstStyle/>
        <a:p>
          <a:endParaRPr lang="en-GB"/>
        </a:p>
      </dgm:t>
    </dgm:pt>
    <dgm:pt modelId="{9B0A78E6-73AB-457C-91C3-3E9556833BC2}">
      <dgm:prSet phldrT="[Text]"/>
      <dgm:spPr/>
      <dgm:t>
        <a:bodyPr/>
        <a:lstStyle/>
        <a:p>
          <a:r>
            <a:rPr lang="en-GB" dirty="0"/>
            <a:t>Reverse job search</a:t>
          </a:r>
        </a:p>
        <a:p>
          <a:r>
            <a:rPr lang="en-GB" dirty="0"/>
            <a:t>Job carving</a:t>
          </a:r>
        </a:p>
        <a:p>
          <a:r>
            <a:rPr lang="en-GB" dirty="0"/>
            <a:t>Interview practice</a:t>
          </a:r>
        </a:p>
        <a:p>
          <a:r>
            <a:rPr lang="en-GB" dirty="0"/>
            <a:t>Skills based CV</a:t>
          </a:r>
        </a:p>
        <a:p>
          <a:endParaRPr lang="en-GB" dirty="0"/>
        </a:p>
      </dgm:t>
    </dgm:pt>
    <dgm:pt modelId="{99AA76E9-DBBC-41AC-B5DA-6CA0B13AAC0C}" type="parTrans" cxnId="{C2343C38-8B04-4373-99B7-76E50ACB4D68}">
      <dgm:prSet/>
      <dgm:spPr/>
      <dgm:t>
        <a:bodyPr/>
        <a:lstStyle/>
        <a:p>
          <a:endParaRPr lang="en-GB"/>
        </a:p>
      </dgm:t>
    </dgm:pt>
    <dgm:pt modelId="{5FF17F2D-D6C5-4EFD-9287-12A135BCE7D8}" type="sibTrans" cxnId="{C2343C38-8B04-4373-99B7-76E50ACB4D68}">
      <dgm:prSet/>
      <dgm:spPr/>
      <dgm:t>
        <a:bodyPr/>
        <a:lstStyle/>
        <a:p>
          <a:endParaRPr lang="en-GB"/>
        </a:p>
      </dgm:t>
    </dgm:pt>
    <dgm:pt modelId="{8C0EB588-AEA2-4B49-8A7C-6284A02DAE14}">
      <dgm:prSet/>
      <dgm:spPr/>
      <dgm:t>
        <a:bodyPr/>
        <a:lstStyle/>
        <a:p>
          <a:r>
            <a:rPr lang="en-GB" dirty="0"/>
            <a:t>Work experience</a:t>
          </a:r>
        </a:p>
        <a:p>
          <a:r>
            <a:rPr lang="en-GB" dirty="0"/>
            <a:t>Work First model</a:t>
          </a:r>
        </a:p>
        <a:p>
          <a:r>
            <a:rPr lang="en-GB" dirty="0"/>
            <a:t>Workplace mentor</a:t>
          </a:r>
        </a:p>
        <a:p>
          <a:r>
            <a:rPr lang="en-GB" dirty="0"/>
            <a:t>Modular work task learning</a:t>
          </a:r>
        </a:p>
      </dgm:t>
    </dgm:pt>
    <dgm:pt modelId="{A06BD7EC-FDBF-4DFD-A326-597F452418D3}" type="parTrans" cxnId="{CABFD870-73D9-4717-9BDD-B162C84E05F6}">
      <dgm:prSet/>
      <dgm:spPr/>
      <dgm:t>
        <a:bodyPr/>
        <a:lstStyle/>
        <a:p>
          <a:endParaRPr lang="en-GB"/>
        </a:p>
      </dgm:t>
    </dgm:pt>
    <dgm:pt modelId="{765B95C5-89C5-40E1-A9B9-B48B8951BBE7}" type="sibTrans" cxnId="{CABFD870-73D9-4717-9BDD-B162C84E05F6}">
      <dgm:prSet/>
      <dgm:spPr/>
      <dgm:t>
        <a:bodyPr/>
        <a:lstStyle/>
        <a:p>
          <a:endParaRPr lang="en-GB"/>
        </a:p>
      </dgm:t>
    </dgm:pt>
    <dgm:pt modelId="{FE952AC7-BBD1-4EED-B1D7-363AA36F8B00}" type="pres">
      <dgm:prSet presAssocID="{067CAAED-B7E2-4996-B544-89B7B5F215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71262DB-BAB9-4558-888B-5FB7CFEC996F}" type="pres">
      <dgm:prSet presAssocID="{0E1E5BC5-D6FA-4955-B683-7152A7937978}" presName="composite" presStyleCnt="0"/>
      <dgm:spPr/>
    </dgm:pt>
    <dgm:pt modelId="{7AD0397A-4C03-48C6-976F-47AE22DD180A}" type="pres">
      <dgm:prSet presAssocID="{0E1E5BC5-D6FA-4955-B683-7152A7937978}" presName="LShape" presStyleLbl="alignNode1" presStyleIdx="0" presStyleCnt="7"/>
      <dgm:spPr/>
    </dgm:pt>
    <dgm:pt modelId="{978AE817-876A-4BC1-ADC2-28095B8C3A49}" type="pres">
      <dgm:prSet presAssocID="{0E1E5BC5-D6FA-4955-B683-7152A793797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8533F-E4C1-45EB-AF93-7B3A12EFF2E9}" type="pres">
      <dgm:prSet presAssocID="{0E1E5BC5-D6FA-4955-B683-7152A7937978}" presName="Triangle" presStyleLbl="alignNode1" presStyleIdx="1" presStyleCnt="7"/>
      <dgm:spPr/>
    </dgm:pt>
    <dgm:pt modelId="{0169E53A-AD2B-45A5-B859-C56E2D0DC926}" type="pres">
      <dgm:prSet presAssocID="{21878D5E-D40D-4077-9BE0-F6D779D08192}" presName="sibTrans" presStyleCnt="0"/>
      <dgm:spPr/>
    </dgm:pt>
    <dgm:pt modelId="{7C3BE644-25AD-428C-BEF4-8042D1DE5E3F}" type="pres">
      <dgm:prSet presAssocID="{21878D5E-D40D-4077-9BE0-F6D779D08192}" presName="space" presStyleCnt="0"/>
      <dgm:spPr/>
    </dgm:pt>
    <dgm:pt modelId="{D4B0F9D9-F721-46E4-A797-F12E381FC662}" type="pres">
      <dgm:prSet presAssocID="{1A44B228-A522-4B82-A6CA-BC51B7AA9A09}" presName="composite" presStyleCnt="0"/>
      <dgm:spPr/>
    </dgm:pt>
    <dgm:pt modelId="{E3575D65-5937-4CA2-BB74-1C648F5660A4}" type="pres">
      <dgm:prSet presAssocID="{1A44B228-A522-4B82-A6CA-BC51B7AA9A09}" presName="LShape" presStyleLbl="alignNode1" presStyleIdx="2" presStyleCnt="7"/>
      <dgm:spPr/>
    </dgm:pt>
    <dgm:pt modelId="{7B1DE536-E656-4E7E-938C-83BC12A377AF}" type="pres">
      <dgm:prSet presAssocID="{1A44B228-A522-4B82-A6CA-BC51B7AA9A0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85E1F-52BE-48D8-AAB3-AB33DAB89AA5}" type="pres">
      <dgm:prSet presAssocID="{1A44B228-A522-4B82-A6CA-BC51B7AA9A09}" presName="Triangle" presStyleLbl="alignNode1" presStyleIdx="3" presStyleCnt="7"/>
      <dgm:spPr/>
    </dgm:pt>
    <dgm:pt modelId="{FFF4960A-AA66-41D3-924C-A5DA2E109E94}" type="pres">
      <dgm:prSet presAssocID="{68750122-E399-4AE3-A75D-7340946140FF}" presName="sibTrans" presStyleCnt="0"/>
      <dgm:spPr/>
    </dgm:pt>
    <dgm:pt modelId="{953FAE6A-E512-43A1-ACA8-729DCA6EB50E}" type="pres">
      <dgm:prSet presAssocID="{68750122-E399-4AE3-A75D-7340946140FF}" presName="space" presStyleCnt="0"/>
      <dgm:spPr/>
    </dgm:pt>
    <dgm:pt modelId="{06D1AD24-2E7C-4631-8948-220B59078569}" type="pres">
      <dgm:prSet presAssocID="{8C0EB588-AEA2-4B49-8A7C-6284A02DAE14}" presName="composite" presStyleCnt="0"/>
      <dgm:spPr/>
    </dgm:pt>
    <dgm:pt modelId="{B34C9BBA-1C41-4F37-9211-6673718B203D}" type="pres">
      <dgm:prSet presAssocID="{8C0EB588-AEA2-4B49-8A7C-6284A02DAE14}" presName="LShape" presStyleLbl="alignNode1" presStyleIdx="4" presStyleCnt="7"/>
      <dgm:spPr/>
    </dgm:pt>
    <dgm:pt modelId="{CCF476B5-B0B5-4A01-8FF0-51E3213ED00C}" type="pres">
      <dgm:prSet presAssocID="{8C0EB588-AEA2-4B49-8A7C-6284A02DAE1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3FCAC-54EB-45EC-80E8-03DA4DD25D83}" type="pres">
      <dgm:prSet presAssocID="{8C0EB588-AEA2-4B49-8A7C-6284A02DAE14}" presName="Triangle" presStyleLbl="alignNode1" presStyleIdx="5" presStyleCnt="7"/>
      <dgm:spPr/>
    </dgm:pt>
    <dgm:pt modelId="{05FBD0F4-7433-49BD-90D8-451011688515}" type="pres">
      <dgm:prSet presAssocID="{765B95C5-89C5-40E1-A9B9-B48B8951BBE7}" presName="sibTrans" presStyleCnt="0"/>
      <dgm:spPr/>
    </dgm:pt>
    <dgm:pt modelId="{171BDEB5-B940-4F5D-8213-9F55B8EE5C77}" type="pres">
      <dgm:prSet presAssocID="{765B95C5-89C5-40E1-A9B9-B48B8951BBE7}" presName="space" presStyleCnt="0"/>
      <dgm:spPr/>
    </dgm:pt>
    <dgm:pt modelId="{50758FA9-D04C-4373-A10F-C2063D94DDB6}" type="pres">
      <dgm:prSet presAssocID="{9B0A78E6-73AB-457C-91C3-3E9556833BC2}" presName="composite" presStyleCnt="0"/>
      <dgm:spPr/>
    </dgm:pt>
    <dgm:pt modelId="{AD0851BD-B92F-476A-99D7-CB10FB9123F3}" type="pres">
      <dgm:prSet presAssocID="{9B0A78E6-73AB-457C-91C3-3E9556833BC2}" presName="LShape" presStyleLbl="alignNode1" presStyleIdx="6" presStyleCnt="7"/>
      <dgm:spPr/>
    </dgm:pt>
    <dgm:pt modelId="{9F6D0F77-7D57-4558-8AFC-D32FB5E25470}" type="pres">
      <dgm:prSet presAssocID="{9B0A78E6-73AB-457C-91C3-3E9556833BC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E241C-089B-45E1-8408-4C9D64A7EC69}" type="presOf" srcId="{8C0EB588-AEA2-4B49-8A7C-6284A02DAE14}" destId="{CCF476B5-B0B5-4A01-8FF0-51E3213ED00C}" srcOrd="0" destOrd="0" presId="urn:microsoft.com/office/officeart/2009/3/layout/StepUpProcess"/>
    <dgm:cxn modelId="{97FBCABA-06C6-4C62-8992-4EC817BF7EF0}" type="presOf" srcId="{1A44B228-A522-4B82-A6CA-BC51B7AA9A09}" destId="{7B1DE536-E656-4E7E-938C-83BC12A377AF}" srcOrd="0" destOrd="0" presId="urn:microsoft.com/office/officeart/2009/3/layout/StepUpProcess"/>
    <dgm:cxn modelId="{C2343C38-8B04-4373-99B7-76E50ACB4D68}" srcId="{067CAAED-B7E2-4996-B544-89B7B5F215FB}" destId="{9B0A78E6-73AB-457C-91C3-3E9556833BC2}" srcOrd="3" destOrd="0" parTransId="{99AA76E9-DBBC-41AC-B5DA-6CA0B13AAC0C}" sibTransId="{5FF17F2D-D6C5-4EFD-9287-12A135BCE7D8}"/>
    <dgm:cxn modelId="{5B147252-751A-472B-B631-9C62DAC24083}" type="presOf" srcId="{067CAAED-B7E2-4996-B544-89B7B5F215FB}" destId="{FE952AC7-BBD1-4EED-B1D7-363AA36F8B00}" srcOrd="0" destOrd="0" presId="urn:microsoft.com/office/officeart/2009/3/layout/StepUpProcess"/>
    <dgm:cxn modelId="{CABFD870-73D9-4717-9BDD-B162C84E05F6}" srcId="{067CAAED-B7E2-4996-B544-89B7B5F215FB}" destId="{8C0EB588-AEA2-4B49-8A7C-6284A02DAE14}" srcOrd="2" destOrd="0" parTransId="{A06BD7EC-FDBF-4DFD-A326-597F452418D3}" sibTransId="{765B95C5-89C5-40E1-A9B9-B48B8951BBE7}"/>
    <dgm:cxn modelId="{09A7F768-8AE2-4CA0-AC0A-61CCD3CE31B7}" srcId="{067CAAED-B7E2-4996-B544-89B7B5F215FB}" destId="{0E1E5BC5-D6FA-4955-B683-7152A7937978}" srcOrd="0" destOrd="0" parTransId="{69BE7511-9145-4584-AD53-0C57F8C6305D}" sibTransId="{21878D5E-D40D-4077-9BE0-F6D779D08192}"/>
    <dgm:cxn modelId="{67FEA686-0457-4250-88F6-9ECA7E9D98E6}" type="presOf" srcId="{9B0A78E6-73AB-457C-91C3-3E9556833BC2}" destId="{9F6D0F77-7D57-4558-8AFC-D32FB5E25470}" srcOrd="0" destOrd="0" presId="urn:microsoft.com/office/officeart/2009/3/layout/StepUpProcess"/>
    <dgm:cxn modelId="{1F3C0083-8285-4DAC-B1A1-729BB79DA70E}" type="presOf" srcId="{0E1E5BC5-D6FA-4955-B683-7152A7937978}" destId="{978AE817-876A-4BC1-ADC2-28095B8C3A49}" srcOrd="0" destOrd="0" presId="urn:microsoft.com/office/officeart/2009/3/layout/StepUpProcess"/>
    <dgm:cxn modelId="{BFAAF88A-6508-48F9-BF88-1651FF2985A7}" srcId="{067CAAED-B7E2-4996-B544-89B7B5F215FB}" destId="{1A44B228-A522-4B82-A6CA-BC51B7AA9A09}" srcOrd="1" destOrd="0" parTransId="{589F95A4-0D58-457F-8404-6E320E85BCD4}" sibTransId="{68750122-E399-4AE3-A75D-7340946140FF}"/>
    <dgm:cxn modelId="{C1CCE2FD-71FF-4FDC-9B01-B2590B52D723}" type="presParOf" srcId="{FE952AC7-BBD1-4EED-B1D7-363AA36F8B00}" destId="{B71262DB-BAB9-4558-888B-5FB7CFEC996F}" srcOrd="0" destOrd="0" presId="urn:microsoft.com/office/officeart/2009/3/layout/StepUpProcess"/>
    <dgm:cxn modelId="{5D3418BB-54EF-4285-A640-784F61BCC831}" type="presParOf" srcId="{B71262DB-BAB9-4558-888B-5FB7CFEC996F}" destId="{7AD0397A-4C03-48C6-976F-47AE22DD180A}" srcOrd="0" destOrd="0" presId="urn:microsoft.com/office/officeart/2009/3/layout/StepUpProcess"/>
    <dgm:cxn modelId="{0181FB4F-B2DE-44E0-A8FF-4BBD9BF5EDDA}" type="presParOf" srcId="{B71262DB-BAB9-4558-888B-5FB7CFEC996F}" destId="{978AE817-876A-4BC1-ADC2-28095B8C3A49}" srcOrd="1" destOrd="0" presId="urn:microsoft.com/office/officeart/2009/3/layout/StepUpProcess"/>
    <dgm:cxn modelId="{44F3E5AB-FAE8-4053-93E2-67C09BAAE23B}" type="presParOf" srcId="{B71262DB-BAB9-4558-888B-5FB7CFEC996F}" destId="{8008533F-E4C1-45EB-AF93-7B3A12EFF2E9}" srcOrd="2" destOrd="0" presId="urn:microsoft.com/office/officeart/2009/3/layout/StepUpProcess"/>
    <dgm:cxn modelId="{5F746863-2CF6-47DA-ADAD-31D0221C51B5}" type="presParOf" srcId="{FE952AC7-BBD1-4EED-B1D7-363AA36F8B00}" destId="{0169E53A-AD2B-45A5-B859-C56E2D0DC926}" srcOrd="1" destOrd="0" presId="urn:microsoft.com/office/officeart/2009/3/layout/StepUpProcess"/>
    <dgm:cxn modelId="{CA61D971-937A-4030-BF56-5C83EEEA1E98}" type="presParOf" srcId="{0169E53A-AD2B-45A5-B859-C56E2D0DC926}" destId="{7C3BE644-25AD-428C-BEF4-8042D1DE5E3F}" srcOrd="0" destOrd="0" presId="urn:microsoft.com/office/officeart/2009/3/layout/StepUpProcess"/>
    <dgm:cxn modelId="{4BDC71FA-029B-4D29-AED4-00E47967669F}" type="presParOf" srcId="{FE952AC7-BBD1-4EED-B1D7-363AA36F8B00}" destId="{D4B0F9D9-F721-46E4-A797-F12E381FC662}" srcOrd="2" destOrd="0" presId="urn:microsoft.com/office/officeart/2009/3/layout/StepUpProcess"/>
    <dgm:cxn modelId="{CBFCEEC6-CEB8-448F-B1C6-078BAA6FA639}" type="presParOf" srcId="{D4B0F9D9-F721-46E4-A797-F12E381FC662}" destId="{E3575D65-5937-4CA2-BB74-1C648F5660A4}" srcOrd="0" destOrd="0" presId="urn:microsoft.com/office/officeart/2009/3/layout/StepUpProcess"/>
    <dgm:cxn modelId="{A3644400-5547-49A8-8025-3ED7EB711F3F}" type="presParOf" srcId="{D4B0F9D9-F721-46E4-A797-F12E381FC662}" destId="{7B1DE536-E656-4E7E-938C-83BC12A377AF}" srcOrd="1" destOrd="0" presId="urn:microsoft.com/office/officeart/2009/3/layout/StepUpProcess"/>
    <dgm:cxn modelId="{7293F862-CF19-4851-8499-E65651A0E4EE}" type="presParOf" srcId="{D4B0F9D9-F721-46E4-A797-F12E381FC662}" destId="{5A885E1F-52BE-48D8-AAB3-AB33DAB89AA5}" srcOrd="2" destOrd="0" presId="urn:microsoft.com/office/officeart/2009/3/layout/StepUpProcess"/>
    <dgm:cxn modelId="{5E8FA6D9-5EC5-4643-B46D-23EB1EFEE8E4}" type="presParOf" srcId="{FE952AC7-BBD1-4EED-B1D7-363AA36F8B00}" destId="{FFF4960A-AA66-41D3-924C-A5DA2E109E94}" srcOrd="3" destOrd="0" presId="urn:microsoft.com/office/officeart/2009/3/layout/StepUpProcess"/>
    <dgm:cxn modelId="{ED94DF9D-99BC-4EDE-8244-481E253054A9}" type="presParOf" srcId="{FFF4960A-AA66-41D3-924C-A5DA2E109E94}" destId="{953FAE6A-E512-43A1-ACA8-729DCA6EB50E}" srcOrd="0" destOrd="0" presId="urn:microsoft.com/office/officeart/2009/3/layout/StepUpProcess"/>
    <dgm:cxn modelId="{7A01BEF6-6451-43E6-9754-F16DF769E72F}" type="presParOf" srcId="{FE952AC7-BBD1-4EED-B1D7-363AA36F8B00}" destId="{06D1AD24-2E7C-4631-8948-220B59078569}" srcOrd="4" destOrd="0" presId="urn:microsoft.com/office/officeart/2009/3/layout/StepUpProcess"/>
    <dgm:cxn modelId="{62950744-5495-4268-96E8-76E31584951F}" type="presParOf" srcId="{06D1AD24-2E7C-4631-8948-220B59078569}" destId="{B34C9BBA-1C41-4F37-9211-6673718B203D}" srcOrd="0" destOrd="0" presId="urn:microsoft.com/office/officeart/2009/3/layout/StepUpProcess"/>
    <dgm:cxn modelId="{F3474292-E883-404E-BC17-F92A1AD2ACCA}" type="presParOf" srcId="{06D1AD24-2E7C-4631-8948-220B59078569}" destId="{CCF476B5-B0B5-4A01-8FF0-51E3213ED00C}" srcOrd="1" destOrd="0" presId="urn:microsoft.com/office/officeart/2009/3/layout/StepUpProcess"/>
    <dgm:cxn modelId="{2839B822-7FCA-4D24-A2C0-D0E321144009}" type="presParOf" srcId="{06D1AD24-2E7C-4631-8948-220B59078569}" destId="{8BD3FCAC-54EB-45EC-80E8-03DA4DD25D83}" srcOrd="2" destOrd="0" presId="urn:microsoft.com/office/officeart/2009/3/layout/StepUpProcess"/>
    <dgm:cxn modelId="{E3CB6D15-DE0E-418A-BA39-7DCB5126B94F}" type="presParOf" srcId="{FE952AC7-BBD1-4EED-B1D7-363AA36F8B00}" destId="{05FBD0F4-7433-49BD-90D8-451011688515}" srcOrd="5" destOrd="0" presId="urn:microsoft.com/office/officeart/2009/3/layout/StepUpProcess"/>
    <dgm:cxn modelId="{750FFCC8-6EF3-49E1-92A0-B328149DE2CA}" type="presParOf" srcId="{05FBD0F4-7433-49BD-90D8-451011688515}" destId="{171BDEB5-B940-4F5D-8213-9F55B8EE5C77}" srcOrd="0" destOrd="0" presId="urn:microsoft.com/office/officeart/2009/3/layout/StepUpProcess"/>
    <dgm:cxn modelId="{1EB0215F-E627-471B-8E6D-B93849BF7504}" type="presParOf" srcId="{FE952AC7-BBD1-4EED-B1D7-363AA36F8B00}" destId="{50758FA9-D04C-4373-A10F-C2063D94DDB6}" srcOrd="6" destOrd="0" presId="urn:microsoft.com/office/officeart/2009/3/layout/StepUpProcess"/>
    <dgm:cxn modelId="{890222BD-10B3-4FBD-A0A4-8C857702A90E}" type="presParOf" srcId="{50758FA9-D04C-4373-A10F-C2063D94DDB6}" destId="{AD0851BD-B92F-476A-99D7-CB10FB9123F3}" srcOrd="0" destOrd="0" presId="urn:microsoft.com/office/officeart/2009/3/layout/StepUpProcess"/>
    <dgm:cxn modelId="{AD6BDFE7-46E9-42DB-8A78-AC09EB84FD83}" type="presParOf" srcId="{50758FA9-D04C-4373-A10F-C2063D94DDB6}" destId="{9F6D0F77-7D57-4558-8AFC-D32FB5E2547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0397A-4C03-48C6-976F-47AE22DD180A}">
      <dsp:nvSpPr>
        <dsp:cNvPr id="0" name=""/>
        <dsp:cNvSpPr/>
      </dsp:nvSpPr>
      <dsp:spPr>
        <a:xfrm rot="5400000">
          <a:off x="417362" y="1705501"/>
          <a:ext cx="1252795" cy="20846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AE817-876A-4BC1-ADC2-28095B8C3A49}">
      <dsp:nvSpPr>
        <dsp:cNvPr id="0" name=""/>
        <dsp:cNvSpPr/>
      </dsp:nvSpPr>
      <dsp:spPr>
        <a:xfrm>
          <a:off x="208239" y="2328354"/>
          <a:ext cx="1882009" cy="1649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Initial assessment and assignment to 121 mentor. Personal development programme working on confidence</a:t>
          </a:r>
        </a:p>
      </dsp:txBody>
      <dsp:txXfrm>
        <a:off x="208239" y="2328354"/>
        <a:ext cx="1882009" cy="1649691"/>
      </dsp:txXfrm>
    </dsp:sp>
    <dsp:sp modelId="{8008533F-E4C1-45EB-AF93-7B3A12EFF2E9}">
      <dsp:nvSpPr>
        <dsp:cNvPr id="0" name=""/>
        <dsp:cNvSpPr/>
      </dsp:nvSpPr>
      <dsp:spPr>
        <a:xfrm>
          <a:off x="1735153" y="1552028"/>
          <a:ext cx="355096" cy="35509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75D65-5937-4CA2-BB74-1C648F5660A4}">
      <dsp:nvSpPr>
        <dsp:cNvPr id="0" name=""/>
        <dsp:cNvSpPr/>
      </dsp:nvSpPr>
      <dsp:spPr>
        <a:xfrm rot="5400000">
          <a:off x="2721309" y="1135387"/>
          <a:ext cx="1252795" cy="20846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DE536-E656-4E7E-938C-83BC12A377AF}">
      <dsp:nvSpPr>
        <dsp:cNvPr id="0" name=""/>
        <dsp:cNvSpPr/>
      </dsp:nvSpPr>
      <dsp:spPr>
        <a:xfrm>
          <a:off x="2512186" y="1758240"/>
          <a:ext cx="1882009" cy="1649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Harnessed his computer skills and passions.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Maths and English – mock tests, bitesize learning</a:t>
          </a:r>
        </a:p>
      </dsp:txBody>
      <dsp:txXfrm>
        <a:off x="2512186" y="1758240"/>
        <a:ext cx="1882009" cy="1649691"/>
      </dsp:txXfrm>
    </dsp:sp>
    <dsp:sp modelId="{5A885E1F-52BE-48D8-AAB3-AB33DAB89AA5}">
      <dsp:nvSpPr>
        <dsp:cNvPr id="0" name=""/>
        <dsp:cNvSpPr/>
      </dsp:nvSpPr>
      <dsp:spPr>
        <a:xfrm>
          <a:off x="4039100" y="981914"/>
          <a:ext cx="355096" cy="35509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C9BBA-1C41-4F37-9211-6673718B203D}">
      <dsp:nvSpPr>
        <dsp:cNvPr id="0" name=""/>
        <dsp:cNvSpPr/>
      </dsp:nvSpPr>
      <dsp:spPr>
        <a:xfrm rot="5400000">
          <a:off x="5025256" y="565273"/>
          <a:ext cx="1252795" cy="20846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476B5-B0B5-4A01-8FF0-51E3213ED00C}">
      <dsp:nvSpPr>
        <dsp:cNvPr id="0" name=""/>
        <dsp:cNvSpPr/>
      </dsp:nvSpPr>
      <dsp:spPr>
        <a:xfrm>
          <a:off x="4816133" y="1188126"/>
          <a:ext cx="1882009" cy="1649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Work experience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Work First model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Workplace mentor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Modular work task learning</a:t>
          </a:r>
        </a:p>
      </dsp:txBody>
      <dsp:txXfrm>
        <a:off x="4816133" y="1188126"/>
        <a:ext cx="1882009" cy="1649691"/>
      </dsp:txXfrm>
    </dsp:sp>
    <dsp:sp modelId="{8BD3FCAC-54EB-45EC-80E8-03DA4DD25D83}">
      <dsp:nvSpPr>
        <dsp:cNvPr id="0" name=""/>
        <dsp:cNvSpPr/>
      </dsp:nvSpPr>
      <dsp:spPr>
        <a:xfrm>
          <a:off x="6343047" y="411800"/>
          <a:ext cx="355096" cy="35509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851BD-B92F-476A-99D7-CB10FB9123F3}">
      <dsp:nvSpPr>
        <dsp:cNvPr id="0" name=""/>
        <dsp:cNvSpPr/>
      </dsp:nvSpPr>
      <dsp:spPr>
        <a:xfrm rot="5400000">
          <a:off x="7329203" y="-4840"/>
          <a:ext cx="1252795" cy="208462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D0F77-7D57-4558-8AFC-D32FB5E25470}">
      <dsp:nvSpPr>
        <dsp:cNvPr id="0" name=""/>
        <dsp:cNvSpPr/>
      </dsp:nvSpPr>
      <dsp:spPr>
        <a:xfrm>
          <a:off x="7120081" y="618012"/>
          <a:ext cx="1882009" cy="1649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Reverse job search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Job carving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Interview practice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Skills based CV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7120081" y="618012"/>
        <a:ext cx="1882009" cy="1649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E95DB-EF85-41D3-B420-328B6FBDB0DD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938DB-2F36-47CB-A101-4E77F8B04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91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38DB-2F36-47CB-A101-4E77F8B04E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9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Both for Stakeholders AND Employers</a:t>
            </a:r>
          </a:p>
          <a:p>
            <a:r>
              <a:rPr lang="en-GB" dirty="0"/>
              <a:t>Hitting high growth</a:t>
            </a:r>
          </a:p>
          <a:p>
            <a:r>
              <a:rPr lang="en-GB" dirty="0"/>
              <a:t>And introducing new specialist as collateral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9C11-AAE9-3547-80D2-25BE5F2762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5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Prevista has 25 years’ experience successfully delivering adult education services has helped 38,000</a:t>
            </a:r>
          </a:p>
          <a:p>
            <a:r>
              <a:rPr lang="en-GB" dirty="0"/>
              <a:t>unemployed/underemployed individuals gain/sustain employment and those in work to develop, progress</a:t>
            </a:r>
          </a:p>
          <a:p>
            <a:r>
              <a:rPr lang="en-GB" dirty="0"/>
              <a:t>into careers.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38DB-2F36-47CB-A101-4E77F8B04E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51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With our Ofsted Grade 2 accreditation, Investors in People Gold, 95% success rates, high employer and</a:t>
            </a:r>
          </a:p>
          <a:p>
            <a:r>
              <a:rPr lang="en-GB" dirty="0"/>
              <a:t>learner satisfaction rates (93%) and highly talented teams of Account Managers and Tutors, Prevista has</a:t>
            </a:r>
          </a:p>
          <a:p>
            <a:r>
              <a:rPr lang="en-GB" dirty="0"/>
              <a:t>rich experience of transforming the skills of workforces through government funded training.</a:t>
            </a:r>
          </a:p>
          <a:p>
            <a:r>
              <a:rPr lang="en-GB" dirty="0"/>
              <a:t>We deliver services on behalf of the Education &amp; Skills Funding Agency, Department of Work &amp; Pension,</a:t>
            </a:r>
          </a:p>
          <a:p>
            <a:r>
              <a:rPr lang="en-GB" dirty="0"/>
              <a:t>Mayor’s Fund (GLA), Big Lottery, London Councils and a wide range of Local Authorities based in</a:t>
            </a:r>
          </a:p>
          <a:p>
            <a:r>
              <a:rPr lang="en-GB" dirty="0"/>
              <a:t>London and the Home Counties. Since 2016 we have delivered £2.7 million of AEB programmes and £13</a:t>
            </a:r>
          </a:p>
          <a:p>
            <a:r>
              <a:rPr lang="en-GB" dirty="0"/>
              <a:t>million of apprenticeship provision. </a:t>
            </a:r>
          </a:p>
          <a:p>
            <a:endParaRPr lang="en-GB" dirty="0"/>
          </a:p>
          <a:p>
            <a:r>
              <a:rPr lang="en-GB" dirty="0"/>
              <a:t>Success Rates:</a:t>
            </a:r>
          </a:p>
          <a:p>
            <a:r>
              <a:rPr lang="en-GB" dirty="0"/>
              <a:t>• AEB success rates are 95% across all programmes (2018/2019)</a:t>
            </a:r>
          </a:p>
          <a:p>
            <a:r>
              <a:rPr lang="en-GB" dirty="0"/>
              <a:t>• Functional Skills success rates are 98% across all programmes (2018/2019)</a:t>
            </a:r>
          </a:p>
          <a:p>
            <a:r>
              <a:rPr lang="en-GB" dirty="0"/>
              <a:t>• Apprenticeship success rates are 82% across all qualifications (2018/2019)</a:t>
            </a:r>
          </a:p>
          <a:p>
            <a:r>
              <a:rPr lang="en-GB" dirty="0"/>
              <a:t>• Learners who considered themselves to have a disability had an 8% higher timely achievement</a:t>
            </a:r>
          </a:p>
          <a:p>
            <a:r>
              <a:rPr lang="en-GB" dirty="0"/>
              <a:t>rate than other learners (2019)</a:t>
            </a:r>
          </a:p>
          <a:p>
            <a:r>
              <a:rPr lang="en-GB" dirty="0"/>
              <a:t>• Learners on entry level qualifications have a 15% higher success rates than other learners (2019)</a:t>
            </a:r>
          </a:p>
          <a:p>
            <a:r>
              <a:rPr lang="en-GB" dirty="0"/>
              <a:t>Progression/ other data:</a:t>
            </a:r>
          </a:p>
          <a:p>
            <a:r>
              <a:rPr lang="en-GB" dirty="0"/>
              <a:t>• 61% of unemployed/inactive learners progressed into work (25% of these into apprenticeships)</a:t>
            </a:r>
          </a:p>
          <a:p>
            <a:r>
              <a:rPr lang="en-GB" dirty="0"/>
              <a:t>(2019 learner survey)</a:t>
            </a:r>
          </a:p>
          <a:p>
            <a:r>
              <a:rPr lang="en-GB" dirty="0"/>
              <a:t>• 94% of learners increased their responsibility at work (2019 learner survey)</a:t>
            </a:r>
          </a:p>
          <a:p>
            <a:r>
              <a:rPr lang="en-GB" dirty="0"/>
              <a:t>• 82% of learners gained the confidence and skills needed to progress in their career (2019 learner</a:t>
            </a:r>
          </a:p>
          <a:p>
            <a:r>
              <a:rPr lang="en-GB" dirty="0"/>
              <a:t>survey)</a:t>
            </a:r>
          </a:p>
          <a:p>
            <a:endParaRPr lang="en-GB" dirty="0"/>
          </a:p>
          <a:p>
            <a:r>
              <a:rPr lang="en-GB" dirty="0"/>
              <a:t>DWP Youth Engagement Fund programme to support individuals at a disadvantage to</a:t>
            </a:r>
          </a:p>
          <a:p>
            <a:r>
              <a:rPr lang="en-GB" dirty="0"/>
              <a:t>participating in employment, education or training into positive destinations. 100% of participants</a:t>
            </a:r>
          </a:p>
          <a:p>
            <a:r>
              <a:rPr lang="en-GB" dirty="0"/>
              <a:t>gained basic level qualifications including Functional Skills and Level 1/ 2 units. 72% secured</a:t>
            </a:r>
          </a:p>
          <a:p>
            <a:r>
              <a:rPr lang="en-GB" dirty="0"/>
              <a:t>employment following the programme.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38DB-2F36-47CB-A101-4E77F8B04E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6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Prevista provides outstanding CIAG that leads our learners though a career ladder, not just a one off qualification – our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38DB-2F36-47CB-A101-4E77F8B04E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38DB-2F36-47CB-A101-4E77F8B04E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38DB-2F36-47CB-A101-4E77F8B04E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1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2187 delivery organisations on </a:t>
            </a:r>
            <a:r>
              <a:rPr lang="en-GB" dirty="0" err="1"/>
              <a:t>RoATP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There are </a:t>
            </a:r>
            <a:r>
              <a:rPr lang="en-GB" b="0" dirty="0">
                <a:highlight>
                  <a:srgbClr val="FFFF00"/>
                </a:highlight>
              </a:rPr>
              <a:t>1050 a</a:t>
            </a:r>
            <a:r>
              <a:rPr lang="en-GB" dirty="0"/>
              <a:t>ctive ITPs on the government’s register – as a comparison there are 590 colleges.</a:t>
            </a:r>
          </a:p>
          <a:p>
            <a:endParaRPr lang="en-GB" dirty="0"/>
          </a:p>
          <a:p>
            <a:r>
              <a:rPr lang="en-GB" dirty="0"/>
              <a:t>ITPs are by far the most numerous type of organisation in the Further Education sector.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38DB-2F36-47CB-A101-4E77F8B04E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7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38DB-2F36-47CB-A101-4E77F8B04E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7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38DB-2F36-47CB-A101-4E77F8B04E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2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79% of all 2184 organisations on the official Register of Apprenticeship Training Providers are ITPs (1726). 10% are Colleges, 4% Universities, 4% local government, 3% NHS Trusts.</a:t>
            </a:r>
          </a:p>
          <a:p>
            <a:r>
              <a:rPr lang="en-GB" dirty="0"/>
              <a:t>At ITPs, six out of every ten learners do Apprenticeships (59%).</a:t>
            </a:r>
          </a:p>
          <a:p>
            <a:r>
              <a:rPr lang="en-GB" dirty="0"/>
              <a:t>Almost every ITP around the country does Apprenticeships.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938DB-2F36-47CB-A101-4E77F8B04E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0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/>
              <a:t>A Traineeship is a free skills development </a:t>
            </a:r>
            <a:r>
              <a:rPr lang="en-US" sz="1200" dirty="0" err="1"/>
              <a:t>programme</a:t>
            </a:r>
            <a:r>
              <a:rPr lang="en-US" sz="1200" dirty="0"/>
              <a:t> that includes a work placement.</a:t>
            </a: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 </a:t>
            </a:r>
            <a:endParaRPr lang="en-GB" dirty="0">
              <a:solidFill>
                <a:srgbClr val="0B0C0C"/>
              </a:solidFill>
              <a:latin typeface="nt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It can last from 6 weeks up to 1 year, though most traineeships last for less than 6 months.</a:t>
            </a:r>
            <a:r>
              <a:rPr lang="en-US" sz="1200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9C11-AAE9-3547-80D2-25BE5F2762D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86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Traineeships give individuals aged 16-24 (or 25 with an Education Health and Care Plan) the skills and experience needed to get them ready for an apprenticeship or a job.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F9C11-AAE9-3547-80D2-25BE5F2762D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40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://thenewcode.com/1082/Make-a-Responsive-Animated-Walk-Cycle-with-SVG-and-CSS-step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A0FD-E9CA-458F-8031-DF36854D4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An introduction to alternative providers of further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6ACB6-2810-43BC-895F-91455F686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Jacqui Burke</a:t>
            </a:r>
          </a:p>
          <a:p>
            <a:r>
              <a:rPr lang="en-GB" sz="2000" b="1" dirty="0"/>
              <a:t>Chair, </a:t>
            </a:r>
            <a:r>
              <a:rPr lang="en-GB" sz="2000" b="1" dirty="0" err="1"/>
              <a:t>Prevista</a:t>
            </a:r>
            <a:r>
              <a:rPr lang="en-GB" sz="2000" b="1" dirty="0"/>
              <a:t> EOT Ltd </a:t>
            </a:r>
          </a:p>
        </p:txBody>
      </p:sp>
    </p:spTree>
    <p:extLst>
      <p:ext uri="{BB962C8B-B14F-4D97-AF65-F5344CB8AC3E}">
        <p14:creationId xmlns:p14="http://schemas.microsoft.com/office/powerpoint/2010/main" val="209802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>
            <a:extLst>
              <a:ext uri="{FF2B5EF4-FFF2-40B4-BE49-F238E27FC236}">
                <a16:creationId xmlns:a16="http://schemas.microsoft.com/office/drawing/2014/main" id="{2F8D217B-F0DA-E148-A536-8622BABE824C}"/>
              </a:ext>
            </a:extLst>
          </p:cNvPr>
          <p:cNvSpPr/>
          <p:nvPr/>
        </p:nvSpPr>
        <p:spPr>
          <a:xfrm>
            <a:off x="2689014" y="1419100"/>
            <a:ext cx="2534149" cy="73429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2-6 MONTHS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C929-4F21-3A4D-906C-FC40E8D4BA08}"/>
              </a:ext>
            </a:extLst>
          </p:cNvPr>
          <p:cNvSpPr txBox="1"/>
          <p:nvPr/>
        </p:nvSpPr>
        <p:spPr>
          <a:xfrm>
            <a:off x="5596823" y="1590332"/>
            <a:ext cx="2744025" cy="369332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TRAINEE BENEFITS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AF3854D-8E89-4C42-9994-F4CF820016FC}"/>
              </a:ext>
            </a:extLst>
          </p:cNvPr>
          <p:cNvSpPr/>
          <p:nvPr/>
        </p:nvSpPr>
        <p:spPr>
          <a:xfrm>
            <a:off x="2689017" y="1862062"/>
            <a:ext cx="2534149" cy="73429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Employability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0A3B13D-C32D-5F47-A35F-B008D8655B50}"/>
              </a:ext>
            </a:extLst>
          </p:cNvPr>
          <p:cNvSpPr/>
          <p:nvPr/>
        </p:nvSpPr>
        <p:spPr>
          <a:xfrm>
            <a:off x="2689016" y="2292184"/>
            <a:ext cx="2534149" cy="73429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Maths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DF0B9E6-2681-714A-BC60-38A94B5811C3}"/>
              </a:ext>
            </a:extLst>
          </p:cNvPr>
          <p:cNvSpPr/>
          <p:nvPr/>
        </p:nvSpPr>
        <p:spPr>
          <a:xfrm>
            <a:off x="2689015" y="2722306"/>
            <a:ext cx="2534149" cy="73429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English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E66C64F-4DEE-944C-8AB8-E0A75BF36128}"/>
              </a:ext>
            </a:extLst>
          </p:cNvPr>
          <p:cNvSpPr/>
          <p:nvPr/>
        </p:nvSpPr>
        <p:spPr>
          <a:xfrm>
            <a:off x="2689015" y="3152428"/>
            <a:ext cx="2534149" cy="73429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Vocational training 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E1051CF-10C9-2A49-ABE7-AC075917571F}"/>
              </a:ext>
            </a:extLst>
          </p:cNvPr>
          <p:cNvSpPr/>
          <p:nvPr/>
        </p:nvSpPr>
        <p:spPr>
          <a:xfrm>
            <a:off x="2689015" y="3597375"/>
            <a:ext cx="2534149" cy="7342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WORK PLACEMENT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3DDF0F-A0D7-7A4A-A7DC-5EE974BC8707}"/>
              </a:ext>
            </a:extLst>
          </p:cNvPr>
          <p:cNvSpPr txBox="1"/>
          <p:nvPr/>
        </p:nvSpPr>
        <p:spPr>
          <a:xfrm>
            <a:off x="5596823" y="2029200"/>
            <a:ext cx="2744025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Numeracy &amp; literacy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8F16DC-A816-F248-99EC-5644548B7AE1}"/>
              </a:ext>
            </a:extLst>
          </p:cNvPr>
          <p:cNvSpPr txBox="1"/>
          <p:nvPr/>
        </p:nvSpPr>
        <p:spPr>
          <a:xfrm>
            <a:off x="5596823" y="2474528"/>
            <a:ext cx="2744025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Work experience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ED566B-D094-3745-A29B-E4B56A82E13D}"/>
              </a:ext>
            </a:extLst>
          </p:cNvPr>
          <p:cNvSpPr txBox="1"/>
          <p:nvPr/>
        </p:nvSpPr>
        <p:spPr>
          <a:xfrm>
            <a:off x="5596823" y="2919475"/>
            <a:ext cx="2744025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Personal confidence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A9EAEABF-DF0E-7B4B-B373-7F48EB522DC4}"/>
              </a:ext>
            </a:extLst>
          </p:cNvPr>
          <p:cNvSpPr/>
          <p:nvPr/>
        </p:nvSpPr>
        <p:spPr>
          <a:xfrm>
            <a:off x="622622" y="2556040"/>
            <a:ext cx="1995879" cy="73429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TRAINEE 16-24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3A73047-1D6D-9C47-8B14-BEECB8D4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22" y="541258"/>
            <a:ext cx="1134832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Traineeship benefits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C24B78-322E-3E41-B167-F647D33160A2}"/>
              </a:ext>
            </a:extLst>
          </p:cNvPr>
          <p:cNvSpPr txBox="1"/>
          <p:nvPr/>
        </p:nvSpPr>
        <p:spPr>
          <a:xfrm>
            <a:off x="5596823" y="3369406"/>
            <a:ext cx="2744025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Employability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33351D-90FE-1948-AFB7-CEC73B0AF965}"/>
              </a:ext>
            </a:extLst>
          </p:cNvPr>
          <p:cNvSpPr txBox="1"/>
          <p:nvPr/>
        </p:nvSpPr>
        <p:spPr>
          <a:xfrm>
            <a:off x="5596823" y="3817999"/>
            <a:ext cx="2744025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 leg up in life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F9AF2C-ECDB-6B4D-AB18-A6F6D0B56D96}"/>
              </a:ext>
            </a:extLst>
          </p:cNvPr>
          <p:cNvSpPr txBox="1"/>
          <p:nvPr/>
        </p:nvSpPr>
        <p:spPr>
          <a:xfrm>
            <a:off x="8478135" y="1590332"/>
            <a:ext cx="3091243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EMPLOYER BENEFITS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089054-E5EC-CE45-8AB0-6DB3430D3390}"/>
              </a:ext>
            </a:extLst>
          </p:cNvPr>
          <p:cNvSpPr txBox="1"/>
          <p:nvPr/>
        </p:nvSpPr>
        <p:spPr>
          <a:xfrm>
            <a:off x="8478135" y="2029200"/>
            <a:ext cx="3091243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Better people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E70357-2083-6A4E-BB93-67555336CF1F}"/>
              </a:ext>
            </a:extLst>
          </p:cNvPr>
          <p:cNvSpPr txBox="1"/>
          <p:nvPr/>
        </p:nvSpPr>
        <p:spPr>
          <a:xfrm>
            <a:off x="8478135" y="2474528"/>
            <a:ext cx="3091243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Try before you buy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692555-11D8-1740-825F-D411D5C190AC}"/>
              </a:ext>
            </a:extLst>
          </p:cNvPr>
          <p:cNvSpPr txBox="1"/>
          <p:nvPr/>
        </p:nvSpPr>
        <p:spPr>
          <a:xfrm>
            <a:off x="8478135" y="2919475"/>
            <a:ext cx="3091243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Govt. funding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1E18AB-9912-2142-A509-409D81966CEF}"/>
              </a:ext>
            </a:extLst>
          </p:cNvPr>
          <p:cNvSpPr txBox="1"/>
          <p:nvPr/>
        </p:nvSpPr>
        <p:spPr>
          <a:xfrm>
            <a:off x="8478135" y="3369406"/>
            <a:ext cx="3091243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Invest in their industry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CE6B9E-4D45-4F4D-8C54-484795DB2FB7}"/>
              </a:ext>
            </a:extLst>
          </p:cNvPr>
          <p:cNvSpPr txBox="1"/>
          <p:nvPr/>
        </p:nvSpPr>
        <p:spPr>
          <a:xfrm>
            <a:off x="8478135" y="3817999"/>
            <a:ext cx="3091243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Invest in UK plc</a:t>
            </a:r>
          </a:p>
        </p:txBody>
      </p:sp>
    </p:spTree>
    <p:extLst>
      <p:ext uri="{BB962C8B-B14F-4D97-AF65-F5344CB8AC3E}">
        <p14:creationId xmlns:p14="http://schemas.microsoft.com/office/powerpoint/2010/main" val="17097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0" grpId="0" animBg="1"/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04FB98-CFA0-1243-B09D-0DA3BF947AB0}"/>
              </a:ext>
            </a:extLst>
          </p:cNvPr>
          <p:cNvSpPr txBox="1"/>
          <p:nvPr/>
        </p:nvSpPr>
        <p:spPr>
          <a:xfrm>
            <a:off x="5050636" y="2224047"/>
            <a:ext cx="19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Business, Administration and Law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C5C7DFF-E3C7-5C41-AAFF-4E9E3C23E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18591" y="3353566"/>
            <a:ext cx="1007165" cy="10071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E8E86A-BB4A-CE41-A47D-F2AC1468B941}"/>
              </a:ext>
            </a:extLst>
          </p:cNvPr>
          <p:cNvSpPr txBox="1"/>
          <p:nvPr/>
        </p:nvSpPr>
        <p:spPr>
          <a:xfrm>
            <a:off x="1022220" y="2767185"/>
            <a:ext cx="163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Construction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636F8AB-DB15-2C4E-8888-3F38A3EEF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19061" y="3302777"/>
            <a:ext cx="1057954" cy="10579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54B793-90EB-354E-BAB4-90205BDD467D}"/>
              </a:ext>
            </a:extLst>
          </p:cNvPr>
          <p:cNvSpPr txBox="1"/>
          <p:nvPr/>
        </p:nvSpPr>
        <p:spPr>
          <a:xfrm>
            <a:off x="3103245" y="2501046"/>
            <a:ext cx="174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Leisure, Travel and Tourism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7EA18D-17BA-9C4A-A750-FF2F78EE8341}"/>
              </a:ext>
            </a:extLst>
          </p:cNvPr>
          <p:cNvSpPr txBox="1"/>
          <p:nvPr/>
        </p:nvSpPr>
        <p:spPr>
          <a:xfrm>
            <a:off x="7451932" y="2484963"/>
            <a:ext cx="195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Arts, Media and Publishing</a:t>
            </a:r>
          </a:p>
        </p:txBody>
      </p:sp>
      <p:grpSp>
        <p:nvGrpSpPr>
          <p:cNvPr id="2" name="Graphic 22">
            <a:extLst>
              <a:ext uri="{FF2B5EF4-FFF2-40B4-BE49-F238E27FC236}">
                <a16:creationId xmlns:a16="http://schemas.microsoft.com/office/drawing/2014/main" id="{C75D9A4E-57D0-4F9B-959C-1361EB714F2B}"/>
              </a:ext>
            </a:extLst>
          </p:cNvPr>
          <p:cNvGrpSpPr/>
          <p:nvPr/>
        </p:nvGrpSpPr>
        <p:grpSpPr>
          <a:xfrm>
            <a:off x="7714987" y="3243429"/>
            <a:ext cx="1176648" cy="1176647"/>
            <a:chOff x="7829847" y="3288157"/>
            <a:chExt cx="1176648" cy="1176647"/>
          </a:xfrm>
          <a:solidFill>
            <a:schemeClr val="accent6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09BFC66-1BC1-4D67-9ACD-E219F0A35945}"/>
                </a:ext>
              </a:extLst>
            </p:cNvPr>
            <p:cNvSpPr/>
            <p:nvPr/>
          </p:nvSpPr>
          <p:spPr>
            <a:xfrm>
              <a:off x="7829847" y="3288157"/>
              <a:ext cx="686378" cy="1176647"/>
            </a:xfrm>
            <a:custGeom>
              <a:avLst/>
              <a:gdLst>
                <a:gd name="connsiteX0" fmla="*/ 627546 w 686378"/>
                <a:gd name="connsiteY0" fmla="*/ 274551 h 1176647"/>
                <a:gd name="connsiteX1" fmla="*/ 627546 w 686378"/>
                <a:gd name="connsiteY1" fmla="*/ 215719 h 1176647"/>
                <a:gd name="connsiteX2" fmla="*/ 411827 w 686378"/>
                <a:gd name="connsiteY2" fmla="*/ 0 h 1176647"/>
                <a:gd name="connsiteX3" fmla="*/ 196109 w 686378"/>
                <a:gd name="connsiteY3" fmla="*/ 215719 h 1176647"/>
                <a:gd name="connsiteX4" fmla="*/ 196109 w 686378"/>
                <a:gd name="connsiteY4" fmla="*/ 274551 h 1176647"/>
                <a:gd name="connsiteX5" fmla="*/ 137276 w 686378"/>
                <a:gd name="connsiteY5" fmla="*/ 333384 h 1176647"/>
                <a:gd name="connsiteX6" fmla="*/ 196109 w 686378"/>
                <a:gd name="connsiteY6" fmla="*/ 392216 h 1176647"/>
                <a:gd name="connsiteX7" fmla="*/ 196109 w 686378"/>
                <a:gd name="connsiteY7" fmla="*/ 411827 h 1176647"/>
                <a:gd name="connsiteX8" fmla="*/ 313773 w 686378"/>
                <a:gd name="connsiteY8" fmla="*/ 603816 h 1176647"/>
                <a:gd name="connsiteX9" fmla="*/ 313773 w 686378"/>
                <a:gd name="connsiteY9" fmla="*/ 671866 h 1176647"/>
                <a:gd name="connsiteX10" fmla="*/ 151396 w 686378"/>
                <a:gd name="connsiteY10" fmla="*/ 722658 h 1176647"/>
                <a:gd name="connsiteX11" fmla="*/ 1 w 686378"/>
                <a:gd name="connsiteY11" fmla="*/ 928571 h 1176647"/>
                <a:gd name="connsiteX12" fmla="*/ 1 w 686378"/>
                <a:gd name="connsiteY12" fmla="*/ 1157037 h 1176647"/>
                <a:gd name="connsiteX13" fmla="*/ 19611 w 686378"/>
                <a:gd name="connsiteY13" fmla="*/ 1176648 h 1176647"/>
                <a:gd name="connsiteX14" fmla="*/ 549103 w 686378"/>
                <a:gd name="connsiteY14" fmla="*/ 1176648 h 1176647"/>
                <a:gd name="connsiteX15" fmla="*/ 549103 w 686378"/>
                <a:gd name="connsiteY15" fmla="*/ 1137426 h 1176647"/>
                <a:gd name="connsiteX16" fmla="*/ 176498 w 686378"/>
                <a:gd name="connsiteY16" fmla="*/ 1137426 h 1176647"/>
                <a:gd name="connsiteX17" fmla="*/ 176498 w 686378"/>
                <a:gd name="connsiteY17" fmla="*/ 921707 h 1176647"/>
                <a:gd name="connsiteX18" fmla="*/ 137276 w 686378"/>
                <a:gd name="connsiteY18" fmla="*/ 921707 h 1176647"/>
                <a:gd name="connsiteX19" fmla="*/ 137276 w 686378"/>
                <a:gd name="connsiteY19" fmla="*/ 1137426 h 1176647"/>
                <a:gd name="connsiteX20" fmla="*/ 39222 w 686378"/>
                <a:gd name="connsiteY20" fmla="*/ 1137426 h 1176647"/>
                <a:gd name="connsiteX21" fmla="*/ 39222 w 686378"/>
                <a:gd name="connsiteY21" fmla="*/ 928571 h 1176647"/>
                <a:gd name="connsiteX22" fmla="*/ 163162 w 686378"/>
                <a:gd name="connsiteY22" fmla="*/ 760114 h 1176647"/>
                <a:gd name="connsiteX23" fmla="*/ 266708 w 686378"/>
                <a:gd name="connsiteY23" fmla="*/ 727757 h 1176647"/>
                <a:gd name="connsiteX24" fmla="*/ 255137 w 686378"/>
                <a:gd name="connsiteY24" fmla="*/ 821300 h 1176647"/>
                <a:gd name="connsiteX25" fmla="*/ 262785 w 686378"/>
                <a:gd name="connsiteY25" fmla="*/ 839342 h 1176647"/>
                <a:gd name="connsiteX26" fmla="*/ 274552 w 686378"/>
                <a:gd name="connsiteY26" fmla="*/ 843264 h 1176647"/>
                <a:gd name="connsiteX27" fmla="*/ 282200 w 686378"/>
                <a:gd name="connsiteY27" fmla="*/ 841695 h 1176647"/>
                <a:gd name="connsiteX28" fmla="*/ 411827 w 686378"/>
                <a:gd name="connsiteY28" fmla="*/ 786197 h 1176647"/>
                <a:gd name="connsiteX29" fmla="*/ 541455 w 686378"/>
                <a:gd name="connsiteY29" fmla="*/ 841695 h 1176647"/>
                <a:gd name="connsiteX30" fmla="*/ 549103 w 686378"/>
                <a:gd name="connsiteY30" fmla="*/ 843264 h 1176647"/>
                <a:gd name="connsiteX31" fmla="*/ 560869 w 686378"/>
                <a:gd name="connsiteY31" fmla="*/ 839342 h 1176647"/>
                <a:gd name="connsiteX32" fmla="*/ 568518 w 686378"/>
                <a:gd name="connsiteY32" fmla="*/ 821300 h 1176647"/>
                <a:gd name="connsiteX33" fmla="*/ 556947 w 686378"/>
                <a:gd name="connsiteY33" fmla="*/ 727757 h 1176647"/>
                <a:gd name="connsiteX34" fmla="*/ 602052 w 686378"/>
                <a:gd name="connsiteY34" fmla="*/ 741877 h 1176647"/>
                <a:gd name="connsiteX35" fmla="*/ 613819 w 686378"/>
                <a:gd name="connsiteY35" fmla="*/ 704420 h 1176647"/>
                <a:gd name="connsiteX36" fmla="*/ 509881 w 686378"/>
                <a:gd name="connsiteY36" fmla="*/ 671866 h 1176647"/>
                <a:gd name="connsiteX37" fmla="*/ 509881 w 686378"/>
                <a:gd name="connsiteY37" fmla="*/ 603816 h 1176647"/>
                <a:gd name="connsiteX38" fmla="*/ 627546 w 686378"/>
                <a:gd name="connsiteY38" fmla="*/ 411827 h 1176647"/>
                <a:gd name="connsiteX39" fmla="*/ 627546 w 686378"/>
                <a:gd name="connsiteY39" fmla="*/ 392216 h 1176647"/>
                <a:gd name="connsiteX40" fmla="*/ 686379 w 686378"/>
                <a:gd name="connsiteY40" fmla="*/ 333384 h 1176647"/>
                <a:gd name="connsiteX41" fmla="*/ 627546 w 686378"/>
                <a:gd name="connsiteY41" fmla="*/ 274551 h 1176647"/>
                <a:gd name="connsiteX42" fmla="*/ 196109 w 686378"/>
                <a:gd name="connsiteY42" fmla="*/ 352994 h 1176647"/>
                <a:gd name="connsiteX43" fmla="*/ 176498 w 686378"/>
                <a:gd name="connsiteY43" fmla="*/ 333384 h 1176647"/>
                <a:gd name="connsiteX44" fmla="*/ 196109 w 686378"/>
                <a:gd name="connsiteY44" fmla="*/ 313773 h 1176647"/>
                <a:gd name="connsiteX45" fmla="*/ 298281 w 686378"/>
                <a:gd name="connsiteY45" fmla="*/ 792080 h 1176647"/>
                <a:gd name="connsiteX46" fmla="*/ 307890 w 686378"/>
                <a:gd name="connsiteY46" fmla="*/ 714814 h 1176647"/>
                <a:gd name="connsiteX47" fmla="*/ 327893 w 686378"/>
                <a:gd name="connsiteY47" fmla="*/ 708538 h 1176647"/>
                <a:gd name="connsiteX48" fmla="*/ 377509 w 686378"/>
                <a:gd name="connsiteY48" fmla="*/ 758153 h 1176647"/>
                <a:gd name="connsiteX49" fmla="*/ 352995 w 686378"/>
                <a:gd name="connsiteY49" fmla="*/ 678337 h 1176647"/>
                <a:gd name="connsiteX50" fmla="*/ 352995 w 686378"/>
                <a:gd name="connsiteY50" fmla="*/ 619113 h 1176647"/>
                <a:gd name="connsiteX51" fmla="*/ 470660 w 686378"/>
                <a:gd name="connsiteY51" fmla="*/ 619113 h 1176647"/>
                <a:gd name="connsiteX52" fmla="*/ 470660 w 686378"/>
                <a:gd name="connsiteY52" fmla="*/ 678337 h 1176647"/>
                <a:gd name="connsiteX53" fmla="*/ 411827 w 686378"/>
                <a:gd name="connsiteY53" fmla="*/ 737170 h 1176647"/>
                <a:gd name="connsiteX54" fmla="*/ 515765 w 686378"/>
                <a:gd name="connsiteY54" fmla="*/ 714814 h 1176647"/>
                <a:gd name="connsiteX55" fmla="*/ 525374 w 686378"/>
                <a:gd name="connsiteY55" fmla="*/ 792080 h 1176647"/>
                <a:gd name="connsiteX56" fmla="*/ 446146 w 686378"/>
                <a:gd name="connsiteY56" fmla="*/ 758153 h 1176647"/>
                <a:gd name="connsiteX57" fmla="*/ 495762 w 686378"/>
                <a:gd name="connsiteY57" fmla="*/ 708538 h 1176647"/>
                <a:gd name="connsiteX58" fmla="*/ 588325 w 686378"/>
                <a:gd name="connsiteY58" fmla="*/ 411827 h 1176647"/>
                <a:gd name="connsiteX59" fmla="*/ 411827 w 686378"/>
                <a:gd name="connsiteY59" fmla="*/ 588324 h 1176647"/>
                <a:gd name="connsiteX60" fmla="*/ 235330 w 686378"/>
                <a:gd name="connsiteY60" fmla="*/ 411827 h 1176647"/>
                <a:gd name="connsiteX61" fmla="*/ 235330 w 686378"/>
                <a:gd name="connsiteY61" fmla="*/ 322009 h 1176647"/>
                <a:gd name="connsiteX62" fmla="*/ 380842 w 686378"/>
                <a:gd name="connsiteY62" fmla="*/ 220229 h 1176647"/>
                <a:gd name="connsiteX63" fmla="*/ 442224 w 686378"/>
                <a:gd name="connsiteY63" fmla="*/ 292005 h 1176647"/>
                <a:gd name="connsiteX64" fmla="*/ 468503 w 686378"/>
                <a:gd name="connsiteY64" fmla="*/ 283376 h 1176647"/>
                <a:gd name="connsiteX65" fmla="*/ 498311 w 686378"/>
                <a:gd name="connsiteY65" fmla="*/ 256705 h 1176647"/>
                <a:gd name="connsiteX66" fmla="*/ 588325 w 686378"/>
                <a:gd name="connsiteY66" fmla="*/ 328089 h 1176647"/>
                <a:gd name="connsiteX67" fmla="*/ 588325 w 686378"/>
                <a:gd name="connsiteY67" fmla="*/ 286514 h 1176647"/>
                <a:gd name="connsiteX68" fmla="*/ 528512 w 686378"/>
                <a:gd name="connsiteY68" fmla="*/ 229054 h 1176647"/>
                <a:gd name="connsiteX69" fmla="*/ 509881 w 686378"/>
                <a:gd name="connsiteY69" fmla="*/ 215719 h 1176647"/>
                <a:gd name="connsiteX70" fmla="*/ 446146 w 686378"/>
                <a:gd name="connsiteY70" fmla="*/ 247292 h 1176647"/>
                <a:gd name="connsiteX71" fmla="*/ 410847 w 686378"/>
                <a:gd name="connsiteY71" fmla="*/ 189833 h 1176647"/>
                <a:gd name="connsiteX72" fmla="*/ 387510 w 686378"/>
                <a:gd name="connsiteY72" fmla="*/ 177085 h 1176647"/>
                <a:gd name="connsiteX73" fmla="*/ 235330 w 686378"/>
                <a:gd name="connsiteY73" fmla="*/ 269256 h 1176647"/>
                <a:gd name="connsiteX74" fmla="*/ 235330 w 686378"/>
                <a:gd name="connsiteY74" fmla="*/ 215719 h 1176647"/>
                <a:gd name="connsiteX75" fmla="*/ 411827 w 686378"/>
                <a:gd name="connsiteY75" fmla="*/ 39222 h 1176647"/>
                <a:gd name="connsiteX76" fmla="*/ 588325 w 686378"/>
                <a:gd name="connsiteY76" fmla="*/ 215719 h 1176647"/>
                <a:gd name="connsiteX77" fmla="*/ 627546 w 686378"/>
                <a:gd name="connsiteY77" fmla="*/ 352994 h 1176647"/>
                <a:gd name="connsiteX78" fmla="*/ 627546 w 686378"/>
                <a:gd name="connsiteY78" fmla="*/ 313773 h 1176647"/>
                <a:gd name="connsiteX79" fmla="*/ 647157 w 686378"/>
                <a:gd name="connsiteY79" fmla="*/ 333384 h 1176647"/>
                <a:gd name="connsiteX80" fmla="*/ 627546 w 686378"/>
                <a:gd name="connsiteY80" fmla="*/ 352994 h 11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86378" h="1176647">
                  <a:moveTo>
                    <a:pt x="627546" y="274551"/>
                  </a:moveTo>
                  <a:lnTo>
                    <a:pt x="627546" y="215719"/>
                  </a:lnTo>
                  <a:cubicBezTo>
                    <a:pt x="627546" y="96581"/>
                    <a:pt x="530965" y="0"/>
                    <a:pt x="411827" y="0"/>
                  </a:cubicBezTo>
                  <a:cubicBezTo>
                    <a:pt x="292690" y="0"/>
                    <a:pt x="196109" y="96581"/>
                    <a:pt x="196109" y="215719"/>
                  </a:cubicBezTo>
                  <a:lnTo>
                    <a:pt x="196109" y="274551"/>
                  </a:lnTo>
                  <a:cubicBezTo>
                    <a:pt x="163615" y="274551"/>
                    <a:pt x="137276" y="300890"/>
                    <a:pt x="137276" y="333384"/>
                  </a:cubicBezTo>
                  <a:cubicBezTo>
                    <a:pt x="137276" y="365877"/>
                    <a:pt x="163615" y="392216"/>
                    <a:pt x="196109" y="392216"/>
                  </a:cubicBezTo>
                  <a:lnTo>
                    <a:pt x="196109" y="411827"/>
                  </a:lnTo>
                  <a:cubicBezTo>
                    <a:pt x="196230" y="492823"/>
                    <a:pt x="241657" y="566944"/>
                    <a:pt x="313773" y="603816"/>
                  </a:cubicBezTo>
                  <a:lnTo>
                    <a:pt x="313773" y="671866"/>
                  </a:lnTo>
                  <a:lnTo>
                    <a:pt x="151396" y="722658"/>
                  </a:lnTo>
                  <a:cubicBezTo>
                    <a:pt x="61187" y="750599"/>
                    <a:pt x="-231" y="834134"/>
                    <a:pt x="1" y="928571"/>
                  </a:cubicBezTo>
                  <a:lnTo>
                    <a:pt x="1" y="1157037"/>
                  </a:lnTo>
                  <a:cubicBezTo>
                    <a:pt x="1" y="1167868"/>
                    <a:pt x="8781" y="1176648"/>
                    <a:pt x="19611" y="1176648"/>
                  </a:cubicBezTo>
                  <a:lnTo>
                    <a:pt x="549103" y="1176648"/>
                  </a:lnTo>
                  <a:lnTo>
                    <a:pt x="549103" y="1137426"/>
                  </a:lnTo>
                  <a:lnTo>
                    <a:pt x="176498" y="1137426"/>
                  </a:lnTo>
                  <a:lnTo>
                    <a:pt x="176498" y="921707"/>
                  </a:lnTo>
                  <a:lnTo>
                    <a:pt x="137276" y="921707"/>
                  </a:lnTo>
                  <a:lnTo>
                    <a:pt x="137276" y="1137426"/>
                  </a:lnTo>
                  <a:lnTo>
                    <a:pt x="39222" y="1137426"/>
                  </a:lnTo>
                  <a:lnTo>
                    <a:pt x="39222" y="928571"/>
                  </a:lnTo>
                  <a:cubicBezTo>
                    <a:pt x="38977" y="851267"/>
                    <a:pt x="89288" y="782885"/>
                    <a:pt x="163162" y="760114"/>
                  </a:cubicBezTo>
                  <a:lnTo>
                    <a:pt x="266708" y="727757"/>
                  </a:lnTo>
                  <a:lnTo>
                    <a:pt x="255137" y="821300"/>
                  </a:lnTo>
                  <a:cubicBezTo>
                    <a:pt x="254211" y="828258"/>
                    <a:pt x="257141" y="835169"/>
                    <a:pt x="262785" y="839342"/>
                  </a:cubicBezTo>
                  <a:cubicBezTo>
                    <a:pt x="266198" y="841852"/>
                    <a:pt x="270316" y="843225"/>
                    <a:pt x="274552" y="843264"/>
                  </a:cubicBezTo>
                  <a:cubicBezTo>
                    <a:pt x="277178" y="843235"/>
                    <a:pt x="279774" y="842703"/>
                    <a:pt x="282200" y="841695"/>
                  </a:cubicBezTo>
                  <a:lnTo>
                    <a:pt x="411827" y="786197"/>
                  </a:lnTo>
                  <a:lnTo>
                    <a:pt x="541455" y="841695"/>
                  </a:lnTo>
                  <a:cubicBezTo>
                    <a:pt x="543881" y="842703"/>
                    <a:pt x="546477" y="843235"/>
                    <a:pt x="549103" y="843264"/>
                  </a:cubicBezTo>
                  <a:cubicBezTo>
                    <a:pt x="553339" y="843225"/>
                    <a:pt x="557457" y="841852"/>
                    <a:pt x="560869" y="839342"/>
                  </a:cubicBezTo>
                  <a:cubicBezTo>
                    <a:pt x="566513" y="835169"/>
                    <a:pt x="569443" y="828258"/>
                    <a:pt x="568518" y="821300"/>
                  </a:cubicBezTo>
                  <a:lnTo>
                    <a:pt x="556947" y="727757"/>
                  </a:lnTo>
                  <a:lnTo>
                    <a:pt x="602052" y="741877"/>
                  </a:lnTo>
                  <a:lnTo>
                    <a:pt x="613819" y="704420"/>
                  </a:lnTo>
                  <a:lnTo>
                    <a:pt x="509881" y="671866"/>
                  </a:lnTo>
                  <a:lnTo>
                    <a:pt x="509881" y="603816"/>
                  </a:lnTo>
                  <a:cubicBezTo>
                    <a:pt x="581998" y="566944"/>
                    <a:pt x="627425" y="492823"/>
                    <a:pt x="627546" y="411827"/>
                  </a:cubicBezTo>
                  <a:lnTo>
                    <a:pt x="627546" y="392216"/>
                  </a:lnTo>
                  <a:cubicBezTo>
                    <a:pt x="660039" y="392216"/>
                    <a:pt x="686379" y="365877"/>
                    <a:pt x="686379" y="333384"/>
                  </a:cubicBezTo>
                  <a:cubicBezTo>
                    <a:pt x="686379" y="300890"/>
                    <a:pt x="660039" y="274551"/>
                    <a:pt x="627546" y="274551"/>
                  </a:cubicBezTo>
                  <a:close/>
                  <a:moveTo>
                    <a:pt x="196109" y="352994"/>
                  </a:moveTo>
                  <a:cubicBezTo>
                    <a:pt x="185278" y="352994"/>
                    <a:pt x="176498" y="344215"/>
                    <a:pt x="176498" y="333384"/>
                  </a:cubicBezTo>
                  <a:cubicBezTo>
                    <a:pt x="176498" y="322553"/>
                    <a:pt x="185278" y="313773"/>
                    <a:pt x="196109" y="313773"/>
                  </a:cubicBezTo>
                  <a:close/>
                  <a:moveTo>
                    <a:pt x="298281" y="792080"/>
                  </a:moveTo>
                  <a:lnTo>
                    <a:pt x="307890" y="714814"/>
                  </a:lnTo>
                  <a:lnTo>
                    <a:pt x="327893" y="708538"/>
                  </a:lnTo>
                  <a:lnTo>
                    <a:pt x="377509" y="758153"/>
                  </a:lnTo>
                  <a:close/>
                  <a:moveTo>
                    <a:pt x="352995" y="678337"/>
                  </a:moveTo>
                  <a:lnTo>
                    <a:pt x="352995" y="619113"/>
                  </a:lnTo>
                  <a:cubicBezTo>
                    <a:pt x="391411" y="630356"/>
                    <a:pt x="432244" y="630356"/>
                    <a:pt x="470660" y="619113"/>
                  </a:cubicBezTo>
                  <a:lnTo>
                    <a:pt x="470660" y="678337"/>
                  </a:lnTo>
                  <a:lnTo>
                    <a:pt x="411827" y="737170"/>
                  </a:lnTo>
                  <a:close/>
                  <a:moveTo>
                    <a:pt x="515765" y="714814"/>
                  </a:moveTo>
                  <a:lnTo>
                    <a:pt x="525374" y="792080"/>
                  </a:lnTo>
                  <a:lnTo>
                    <a:pt x="446146" y="758153"/>
                  </a:lnTo>
                  <a:lnTo>
                    <a:pt x="495762" y="708538"/>
                  </a:lnTo>
                  <a:close/>
                  <a:moveTo>
                    <a:pt x="588325" y="411827"/>
                  </a:moveTo>
                  <a:cubicBezTo>
                    <a:pt x="588325" y="509304"/>
                    <a:pt x="509305" y="588324"/>
                    <a:pt x="411827" y="588324"/>
                  </a:cubicBezTo>
                  <a:cubicBezTo>
                    <a:pt x="314350" y="588324"/>
                    <a:pt x="235330" y="509304"/>
                    <a:pt x="235330" y="411827"/>
                  </a:cubicBezTo>
                  <a:lnTo>
                    <a:pt x="235330" y="322009"/>
                  </a:lnTo>
                  <a:cubicBezTo>
                    <a:pt x="254745" y="303575"/>
                    <a:pt x="322010" y="242389"/>
                    <a:pt x="380842" y="220229"/>
                  </a:cubicBezTo>
                  <a:cubicBezTo>
                    <a:pt x="393109" y="250098"/>
                    <a:pt x="414622" y="275251"/>
                    <a:pt x="442224" y="292005"/>
                  </a:cubicBezTo>
                  <a:cubicBezTo>
                    <a:pt x="451867" y="296847"/>
                    <a:pt x="463608" y="292991"/>
                    <a:pt x="468503" y="283376"/>
                  </a:cubicBezTo>
                  <a:cubicBezTo>
                    <a:pt x="475200" y="271421"/>
                    <a:pt x="485688" y="262036"/>
                    <a:pt x="498311" y="256705"/>
                  </a:cubicBezTo>
                  <a:cubicBezTo>
                    <a:pt x="518298" y="290950"/>
                    <a:pt x="550427" y="316430"/>
                    <a:pt x="588325" y="328089"/>
                  </a:cubicBezTo>
                  <a:close/>
                  <a:moveTo>
                    <a:pt x="588325" y="286514"/>
                  </a:moveTo>
                  <a:cubicBezTo>
                    <a:pt x="561632" y="275932"/>
                    <a:pt x="540157" y="255301"/>
                    <a:pt x="528512" y="229054"/>
                  </a:cubicBezTo>
                  <a:cubicBezTo>
                    <a:pt x="525743" y="221120"/>
                    <a:pt x="518285" y="215780"/>
                    <a:pt x="509881" y="215719"/>
                  </a:cubicBezTo>
                  <a:cubicBezTo>
                    <a:pt x="484999" y="216244"/>
                    <a:pt x="461641" y="227815"/>
                    <a:pt x="446146" y="247292"/>
                  </a:cubicBezTo>
                  <a:cubicBezTo>
                    <a:pt x="430367" y="230913"/>
                    <a:pt x="418324" y="211310"/>
                    <a:pt x="410847" y="189833"/>
                  </a:cubicBezTo>
                  <a:cubicBezTo>
                    <a:pt x="407470" y="180243"/>
                    <a:pt x="397404" y="174744"/>
                    <a:pt x="387510" y="177085"/>
                  </a:cubicBezTo>
                  <a:cubicBezTo>
                    <a:pt x="333188" y="190617"/>
                    <a:pt x="272199" y="237487"/>
                    <a:pt x="235330" y="269256"/>
                  </a:cubicBezTo>
                  <a:lnTo>
                    <a:pt x="235330" y="215719"/>
                  </a:lnTo>
                  <a:cubicBezTo>
                    <a:pt x="235330" y="118242"/>
                    <a:pt x="314350" y="39222"/>
                    <a:pt x="411827" y="39222"/>
                  </a:cubicBezTo>
                  <a:cubicBezTo>
                    <a:pt x="509305" y="39222"/>
                    <a:pt x="588325" y="118242"/>
                    <a:pt x="588325" y="215719"/>
                  </a:cubicBezTo>
                  <a:close/>
                  <a:moveTo>
                    <a:pt x="627546" y="352994"/>
                  </a:moveTo>
                  <a:lnTo>
                    <a:pt x="627546" y="313773"/>
                  </a:lnTo>
                  <a:cubicBezTo>
                    <a:pt x="638377" y="313773"/>
                    <a:pt x="647157" y="322553"/>
                    <a:pt x="647157" y="333384"/>
                  </a:cubicBezTo>
                  <a:cubicBezTo>
                    <a:pt x="647157" y="344215"/>
                    <a:pt x="638377" y="352994"/>
                    <a:pt x="627546" y="352994"/>
                  </a:cubicBezTo>
                  <a:close/>
                </a:path>
              </a:pathLst>
            </a:custGeom>
            <a:solidFill>
              <a:schemeClr val="accent6"/>
            </a:solidFill>
            <a:ln w="1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749957C-B7AE-44A7-8919-C2AD515A668E}"/>
                </a:ext>
              </a:extLst>
            </p:cNvPr>
            <p:cNvSpPr/>
            <p:nvPr/>
          </p:nvSpPr>
          <p:spPr>
            <a:xfrm>
              <a:off x="8124010" y="3621541"/>
              <a:ext cx="39221" cy="39221"/>
            </a:xfrm>
            <a:custGeom>
              <a:avLst/>
              <a:gdLst>
                <a:gd name="connsiteX0" fmla="*/ 0 w 39221"/>
                <a:gd name="connsiteY0" fmla="*/ 0 h 39221"/>
                <a:gd name="connsiteX1" fmla="*/ 39222 w 39221"/>
                <a:gd name="connsiteY1" fmla="*/ 0 h 39221"/>
                <a:gd name="connsiteX2" fmla="*/ 39222 w 39221"/>
                <a:gd name="connsiteY2" fmla="*/ 39222 h 39221"/>
                <a:gd name="connsiteX3" fmla="*/ 0 w 39221"/>
                <a:gd name="connsiteY3" fmla="*/ 39222 h 3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1" h="39221">
                  <a:moveTo>
                    <a:pt x="0" y="0"/>
                  </a:moveTo>
                  <a:lnTo>
                    <a:pt x="39222" y="0"/>
                  </a:lnTo>
                  <a:lnTo>
                    <a:pt x="39222" y="39222"/>
                  </a:lnTo>
                  <a:lnTo>
                    <a:pt x="0" y="39222"/>
                  </a:lnTo>
                  <a:close/>
                </a:path>
              </a:pathLst>
            </a:custGeom>
            <a:solidFill>
              <a:schemeClr val="accent6"/>
            </a:solidFill>
            <a:ln w="1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BD9C4DB-9C36-4D56-AA09-DA7E56E22437}"/>
                </a:ext>
              </a:extLst>
            </p:cNvPr>
            <p:cNvSpPr/>
            <p:nvPr/>
          </p:nvSpPr>
          <p:spPr>
            <a:xfrm>
              <a:off x="8320118" y="3621541"/>
              <a:ext cx="39221" cy="39221"/>
            </a:xfrm>
            <a:custGeom>
              <a:avLst/>
              <a:gdLst>
                <a:gd name="connsiteX0" fmla="*/ 0 w 39221"/>
                <a:gd name="connsiteY0" fmla="*/ 0 h 39221"/>
                <a:gd name="connsiteX1" fmla="*/ 39222 w 39221"/>
                <a:gd name="connsiteY1" fmla="*/ 0 h 39221"/>
                <a:gd name="connsiteX2" fmla="*/ 39222 w 39221"/>
                <a:gd name="connsiteY2" fmla="*/ 39222 h 39221"/>
                <a:gd name="connsiteX3" fmla="*/ 0 w 39221"/>
                <a:gd name="connsiteY3" fmla="*/ 39222 h 3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1" h="39221">
                  <a:moveTo>
                    <a:pt x="0" y="0"/>
                  </a:moveTo>
                  <a:lnTo>
                    <a:pt x="39222" y="0"/>
                  </a:lnTo>
                  <a:lnTo>
                    <a:pt x="39222" y="39222"/>
                  </a:lnTo>
                  <a:lnTo>
                    <a:pt x="0" y="39222"/>
                  </a:lnTo>
                  <a:close/>
                </a:path>
              </a:pathLst>
            </a:custGeom>
            <a:solidFill>
              <a:schemeClr val="accent6"/>
            </a:solidFill>
            <a:ln w="1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AE2113-B364-495A-9ACF-8EE7AF7A4FA5}"/>
                </a:ext>
              </a:extLst>
            </p:cNvPr>
            <p:cNvSpPr/>
            <p:nvPr/>
          </p:nvSpPr>
          <p:spPr>
            <a:xfrm>
              <a:off x="8163232" y="3739205"/>
              <a:ext cx="156886" cy="78443"/>
            </a:xfrm>
            <a:custGeom>
              <a:avLst/>
              <a:gdLst>
                <a:gd name="connsiteX0" fmla="*/ 156886 w 156886"/>
                <a:gd name="connsiteY0" fmla="*/ 0 h 78443"/>
                <a:gd name="connsiteX1" fmla="*/ 117665 w 156886"/>
                <a:gd name="connsiteY1" fmla="*/ 0 h 78443"/>
                <a:gd name="connsiteX2" fmla="*/ 78443 w 156886"/>
                <a:gd name="connsiteY2" fmla="*/ 39222 h 78443"/>
                <a:gd name="connsiteX3" fmla="*/ 39222 w 156886"/>
                <a:gd name="connsiteY3" fmla="*/ 0 h 78443"/>
                <a:gd name="connsiteX4" fmla="*/ 0 w 156886"/>
                <a:gd name="connsiteY4" fmla="*/ 0 h 78443"/>
                <a:gd name="connsiteX5" fmla="*/ 78443 w 156886"/>
                <a:gd name="connsiteY5" fmla="*/ 78443 h 78443"/>
                <a:gd name="connsiteX6" fmla="*/ 156886 w 156886"/>
                <a:gd name="connsiteY6" fmla="*/ 0 h 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886" h="78443">
                  <a:moveTo>
                    <a:pt x="156886" y="0"/>
                  </a:moveTo>
                  <a:lnTo>
                    <a:pt x="117665" y="0"/>
                  </a:lnTo>
                  <a:cubicBezTo>
                    <a:pt x="117665" y="21662"/>
                    <a:pt x="100105" y="39222"/>
                    <a:pt x="78443" y="39222"/>
                  </a:cubicBezTo>
                  <a:cubicBezTo>
                    <a:pt x="56781" y="39222"/>
                    <a:pt x="39222" y="21662"/>
                    <a:pt x="39222" y="0"/>
                  </a:cubicBezTo>
                  <a:lnTo>
                    <a:pt x="0" y="0"/>
                  </a:lnTo>
                  <a:cubicBezTo>
                    <a:pt x="0" y="43322"/>
                    <a:pt x="35121" y="78443"/>
                    <a:pt x="78443" y="78443"/>
                  </a:cubicBezTo>
                  <a:cubicBezTo>
                    <a:pt x="121765" y="78443"/>
                    <a:pt x="156886" y="43322"/>
                    <a:pt x="156886" y="0"/>
                  </a:cubicBezTo>
                  <a:close/>
                </a:path>
              </a:pathLst>
            </a:custGeom>
            <a:solidFill>
              <a:schemeClr val="accent6"/>
            </a:solidFill>
            <a:ln w="1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8A33952-4D70-4094-A621-A4F4D6A36AAA}"/>
                </a:ext>
              </a:extLst>
            </p:cNvPr>
            <p:cNvSpPr/>
            <p:nvPr/>
          </p:nvSpPr>
          <p:spPr>
            <a:xfrm>
              <a:off x="8418172" y="3896092"/>
              <a:ext cx="588323" cy="568713"/>
            </a:xfrm>
            <a:custGeom>
              <a:avLst/>
              <a:gdLst>
                <a:gd name="connsiteX0" fmla="*/ 587088 w 588323"/>
                <a:gd name="connsiteY0" fmla="*/ 463776 h 568713"/>
                <a:gd name="connsiteX1" fmla="*/ 529492 w 588323"/>
                <a:gd name="connsiteY1" fmla="*/ 310204 h 568713"/>
                <a:gd name="connsiteX2" fmla="*/ 529492 w 588323"/>
                <a:gd name="connsiteY2" fmla="*/ 58832 h 568713"/>
                <a:gd name="connsiteX3" fmla="*/ 470659 w 588323"/>
                <a:gd name="connsiteY3" fmla="*/ 0 h 568713"/>
                <a:gd name="connsiteX4" fmla="*/ 470659 w 588323"/>
                <a:gd name="connsiteY4" fmla="*/ 39222 h 568713"/>
                <a:gd name="connsiteX5" fmla="*/ 490270 w 588323"/>
                <a:gd name="connsiteY5" fmla="*/ 58832 h 568713"/>
                <a:gd name="connsiteX6" fmla="*/ 490270 w 588323"/>
                <a:gd name="connsiteY6" fmla="*/ 294162 h 568713"/>
                <a:gd name="connsiteX7" fmla="*/ 98054 w 588323"/>
                <a:gd name="connsiteY7" fmla="*/ 294162 h 568713"/>
                <a:gd name="connsiteX8" fmla="*/ 98054 w 588323"/>
                <a:gd name="connsiteY8" fmla="*/ 58832 h 568713"/>
                <a:gd name="connsiteX9" fmla="*/ 117665 w 588323"/>
                <a:gd name="connsiteY9" fmla="*/ 39222 h 568713"/>
                <a:gd name="connsiteX10" fmla="*/ 117665 w 588323"/>
                <a:gd name="connsiteY10" fmla="*/ 0 h 568713"/>
                <a:gd name="connsiteX11" fmla="*/ 58832 w 588323"/>
                <a:gd name="connsiteY11" fmla="*/ 58832 h 568713"/>
                <a:gd name="connsiteX12" fmla="*/ 58832 w 588323"/>
                <a:gd name="connsiteY12" fmla="*/ 310204 h 568713"/>
                <a:gd name="connsiteX13" fmla="*/ 1236 w 588323"/>
                <a:gd name="connsiteY13" fmla="*/ 463776 h 568713"/>
                <a:gd name="connsiteX14" fmla="*/ 0 w 588323"/>
                <a:gd name="connsiteY14" fmla="*/ 470659 h 568713"/>
                <a:gd name="connsiteX15" fmla="*/ 0 w 588323"/>
                <a:gd name="connsiteY15" fmla="*/ 529492 h 568713"/>
                <a:gd name="connsiteX16" fmla="*/ 39222 w 588323"/>
                <a:gd name="connsiteY16" fmla="*/ 568713 h 568713"/>
                <a:gd name="connsiteX17" fmla="*/ 549102 w 588323"/>
                <a:gd name="connsiteY17" fmla="*/ 568713 h 568713"/>
                <a:gd name="connsiteX18" fmla="*/ 588324 w 588323"/>
                <a:gd name="connsiteY18" fmla="*/ 529492 h 568713"/>
                <a:gd name="connsiteX19" fmla="*/ 588324 w 588323"/>
                <a:gd name="connsiteY19" fmla="*/ 470659 h 568713"/>
                <a:gd name="connsiteX20" fmla="*/ 587088 w 588323"/>
                <a:gd name="connsiteY20" fmla="*/ 463776 h 568713"/>
                <a:gd name="connsiteX21" fmla="*/ 496290 w 588323"/>
                <a:gd name="connsiteY21" fmla="*/ 333384 h 568713"/>
                <a:gd name="connsiteX22" fmla="*/ 540415 w 588323"/>
                <a:gd name="connsiteY22" fmla="*/ 451048 h 568713"/>
                <a:gd name="connsiteX23" fmla="*/ 406336 w 588323"/>
                <a:gd name="connsiteY23" fmla="*/ 451048 h 568713"/>
                <a:gd name="connsiteX24" fmla="*/ 391196 w 588323"/>
                <a:gd name="connsiteY24" fmla="*/ 405630 h 568713"/>
                <a:gd name="connsiteX25" fmla="*/ 372605 w 588323"/>
                <a:gd name="connsiteY25" fmla="*/ 392216 h 568713"/>
                <a:gd name="connsiteX26" fmla="*/ 215719 w 588323"/>
                <a:gd name="connsiteY26" fmla="*/ 392216 h 568713"/>
                <a:gd name="connsiteX27" fmla="*/ 197128 w 588323"/>
                <a:gd name="connsiteY27" fmla="*/ 405630 h 568713"/>
                <a:gd name="connsiteX28" fmla="*/ 181988 w 588323"/>
                <a:gd name="connsiteY28" fmla="*/ 451048 h 568713"/>
                <a:gd name="connsiteX29" fmla="*/ 47909 w 588323"/>
                <a:gd name="connsiteY29" fmla="*/ 451048 h 568713"/>
                <a:gd name="connsiteX30" fmla="*/ 92034 w 588323"/>
                <a:gd name="connsiteY30" fmla="*/ 333384 h 568713"/>
                <a:gd name="connsiteX31" fmla="*/ 365016 w 588323"/>
                <a:gd name="connsiteY31" fmla="*/ 451048 h 568713"/>
                <a:gd name="connsiteX32" fmla="*/ 223308 w 588323"/>
                <a:gd name="connsiteY32" fmla="*/ 451048 h 568713"/>
                <a:gd name="connsiteX33" fmla="*/ 229858 w 588323"/>
                <a:gd name="connsiteY33" fmla="*/ 431438 h 568713"/>
                <a:gd name="connsiteX34" fmla="*/ 358466 w 588323"/>
                <a:gd name="connsiteY34" fmla="*/ 431438 h 568713"/>
                <a:gd name="connsiteX35" fmla="*/ 39222 w 588323"/>
                <a:gd name="connsiteY35" fmla="*/ 529492 h 568713"/>
                <a:gd name="connsiteX36" fmla="*/ 39222 w 588323"/>
                <a:gd name="connsiteY36" fmla="*/ 490270 h 568713"/>
                <a:gd name="connsiteX37" fmla="*/ 549102 w 588323"/>
                <a:gd name="connsiteY37" fmla="*/ 490270 h 568713"/>
                <a:gd name="connsiteX38" fmla="*/ 549102 w 588323"/>
                <a:gd name="connsiteY38" fmla="*/ 529492 h 56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8323" h="568713">
                  <a:moveTo>
                    <a:pt x="587088" y="463776"/>
                  </a:moveTo>
                  <a:lnTo>
                    <a:pt x="529492" y="310204"/>
                  </a:lnTo>
                  <a:lnTo>
                    <a:pt x="529492" y="58832"/>
                  </a:lnTo>
                  <a:cubicBezTo>
                    <a:pt x="529492" y="26339"/>
                    <a:pt x="503152" y="0"/>
                    <a:pt x="470659" y="0"/>
                  </a:cubicBezTo>
                  <a:lnTo>
                    <a:pt x="470659" y="39222"/>
                  </a:lnTo>
                  <a:cubicBezTo>
                    <a:pt x="481490" y="39222"/>
                    <a:pt x="490270" y="48001"/>
                    <a:pt x="490270" y="58832"/>
                  </a:cubicBezTo>
                  <a:lnTo>
                    <a:pt x="490270" y="294162"/>
                  </a:lnTo>
                  <a:lnTo>
                    <a:pt x="98054" y="294162"/>
                  </a:lnTo>
                  <a:lnTo>
                    <a:pt x="98054" y="58832"/>
                  </a:lnTo>
                  <a:cubicBezTo>
                    <a:pt x="98054" y="48001"/>
                    <a:pt x="106834" y="39222"/>
                    <a:pt x="117665" y="39222"/>
                  </a:cubicBezTo>
                  <a:lnTo>
                    <a:pt x="117665" y="0"/>
                  </a:lnTo>
                  <a:cubicBezTo>
                    <a:pt x="85172" y="0"/>
                    <a:pt x="58832" y="26339"/>
                    <a:pt x="58832" y="58832"/>
                  </a:cubicBezTo>
                  <a:lnTo>
                    <a:pt x="58832" y="310204"/>
                  </a:lnTo>
                  <a:lnTo>
                    <a:pt x="1236" y="463776"/>
                  </a:lnTo>
                  <a:cubicBezTo>
                    <a:pt x="414" y="465978"/>
                    <a:pt x="-4" y="468310"/>
                    <a:pt x="0" y="470659"/>
                  </a:cubicBezTo>
                  <a:lnTo>
                    <a:pt x="0" y="529492"/>
                  </a:lnTo>
                  <a:cubicBezTo>
                    <a:pt x="0" y="551154"/>
                    <a:pt x="17560" y="568713"/>
                    <a:pt x="39222" y="568713"/>
                  </a:cubicBezTo>
                  <a:lnTo>
                    <a:pt x="549102" y="568713"/>
                  </a:lnTo>
                  <a:cubicBezTo>
                    <a:pt x="570764" y="568713"/>
                    <a:pt x="588324" y="551154"/>
                    <a:pt x="588324" y="529492"/>
                  </a:cubicBezTo>
                  <a:lnTo>
                    <a:pt x="588324" y="470659"/>
                  </a:lnTo>
                  <a:cubicBezTo>
                    <a:pt x="588328" y="468310"/>
                    <a:pt x="587910" y="465978"/>
                    <a:pt x="587088" y="463776"/>
                  </a:cubicBezTo>
                  <a:close/>
                  <a:moveTo>
                    <a:pt x="496290" y="333384"/>
                  </a:moveTo>
                  <a:lnTo>
                    <a:pt x="540415" y="451048"/>
                  </a:lnTo>
                  <a:lnTo>
                    <a:pt x="406336" y="451048"/>
                  </a:lnTo>
                  <a:lnTo>
                    <a:pt x="391196" y="405630"/>
                  </a:lnTo>
                  <a:cubicBezTo>
                    <a:pt x="388529" y="397625"/>
                    <a:pt x="381042" y="392222"/>
                    <a:pt x="372605" y="392216"/>
                  </a:cubicBezTo>
                  <a:lnTo>
                    <a:pt x="215719" y="392216"/>
                  </a:lnTo>
                  <a:cubicBezTo>
                    <a:pt x="207282" y="392222"/>
                    <a:pt x="199795" y="397625"/>
                    <a:pt x="197128" y="405630"/>
                  </a:cubicBezTo>
                  <a:lnTo>
                    <a:pt x="181988" y="451048"/>
                  </a:lnTo>
                  <a:lnTo>
                    <a:pt x="47909" y="451048"/>
                  </a:lnTo>
                  <a:lnTo>
                    <a:pt x="92034" y="333384"/>
                  </a:lnTo>
                  <a:close/>
                  <a:moveTo>
                    <a:pt x="365016" y="451048"/>
                  </a:moveTo>
                  <a:lnTo>
                    <a:pt x="223308" y="451048"/>
                  </a:lnTo>
                  <a:lnTo>
                    <a:pt x="229858" y="431438"/>
                  </a:lnTo>
                  <a:lnTo>
                    <a:pt x="358466" y="431438"/>
                  </a:lnTo>
                  <a:close/>
                  <a:moveTo>
                    <a:pt x="39222" y="529492"/>
                  </a:moveTo>
                  <a:lnTo>
                    <a:pt x="39222" y="490270"/>
                  </a:lnTo>
                  <a:lnTo>
                    <a:pt x="549102" y="490270"/>
                  </a:lnTo>
                  <a:lnTo>
                    <a:pt x="549102" y="529492"/>
                  </a:lnTo>
                  <a:close/>
                </a:path>
              </a:pathLst>
            </a:custGeom>
            <a:solidFill>
              <a:schemeClr val="accent6"/>
            </a:solidFill>
            <a:ln w="1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F89B76-6183-419B-B804-A55576BFF9DA}"/>
                </a:ext>
              </a:extLst>
            </p:cNvPr>
            <p:cNvSpPr/>
            <p:nvPr/>
          </p:nvSpPr>
          <p:spPr>
            <a:xfrm>
              <a:off x="8692723" y="4033367"/>
              <a:ext cx="39221" cy="39221"/>
            </a:xfrm>
            <a:custGeom>
              <a:avLst/>
              <a:gdLst>
                <a:gd name="connsiteX0" fmla="*/ 0 w 39221"/>
                <a:gd name="connsiteY0" fmla="*/ 0 h 39221"/>
                <a:gd name="connsiteX1" fmla="*/ 39222 w 39221"/>
                <a:gd name="connsiteY1" fmla="*/ 0 h 39221"/>
                <a:gd name="connsiteX2" fmla="*/ 39222 w 39221"/>
                <a:gd name="connsiteY2" fmla="*/ 39222 h 39221"/>
                <a:gd name="connsiteX3" fmla="*/ 0 w 39221"/>
                <a:gd name="connsiteY3" fmla="*/ 39222 h 3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1" h="39221">
                  <a:moveTo>
                    <a:pt x="0" y="0"/>
                  </a:moveTo>
                  <a:lnTo>
                    <a:pt x="39222" y="0"/>
                  </a:lnTo>
                  <a:lnTo>
                    <a:pt x="39222" y="39222"/>
                  </a:lnTo>
                  <a:lnTo>
                    <a:pt x="0" y="39222"/>
                  </a:lnTo>
                  <a:close/>
                </a:path>
              </a:pathLst>
            </a:custGeom>
            <a:solidFill>
              <a:schemeClr val="accent6"/>
            </a:solidFill>
            <a:ln w="1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344D518-EB4F-490A-B983-8821CB78590F}"/>
                </a:ext>
              </a:extLst>
            </p:cNvPr>
            <p:cNvSpPr/>
            <p:nvPr/>
          </p:nvSpPr>
          <p:spPr>
            <a:xfrm>
              <a:off x="8771166" y="4033367"/>
              <a:ext cx="39221" cy="39221"/>
            </a:xfrm>
            <a:custGeom>
              <a:avLst/>
              <a:gdLst>
                <a:gd name="connsiteX0" fmla="*/ 0 w 39221"/>
                <a:gd name="connsiteY0" fmla="*/ 0 h 39221"/>
                <a:gd name="connsiteX1" fmla="*/ 39222 w 39221"/>
                <a:gd name="connsiteY1" fmla="*/ 0 h 39221"/>
                <a:gd name="connsiteX2" fmla="*/ 39222 w 39221"/>
                <a:gd name="connsiteY2" fmla="*/ 39222 h 39221"/>
                <a:gd name="connsiteX3" fmla="*/ 0 w 39221"/>
                <a:gd name="connsiteY3" fmla="*/ 39222 h 3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1" h="39221">
                  <a:moveTo>
                    <a:pt x="0" y="0"/>
                  </a:moveTo>
                  <a:lnTo>
                    <a:pt x="39222" y="0"/>
                  </a:lnTo>
                  <a:lnTo>
                    <a:pt x="39222" y="39222"/>
                  </a:lnTo>
                  <a:lnTo>
                    <a:pt x="0" y="39222"/>
                  </a:lnTo>
                  <a:close/>
                </a:path>
              </a:pathLst>
            </a:custGeom>
            <a:solidFill>
              <a:schemeClr val="accent6"/>
            </a:solidFill>
            <a:ln w="1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A2131AE-0C58-4227-B468-23211B8BE66A}"/>
                </a:ext>
              </a:extLst>
            </p:cNvPr>
            <p:cNvSpPr/>
            <p:nvPr/>
          </p:nvSpPr>
          <p:spPr>
            <a:xfrm>
              <a:off x="8614280" y="4033367"/>
              <a:ext cx="39221" cy="39221"/>
            </a:xfrm>
            <a:custGeom>
              <a:avLst/>
              <a:gdLst>
                <a:gd name="connsiteX0" fmla="*/ 0 w 39221"/>
                <a:gd name="connsiteY0" fmla="*/ 0 h 39221"/>
                <a:gd name="connsiteX1" fmla="*/ 39222 w 39221"/>
                <a:gd name="connsiteY1" fmla="*/ 0 h 39221"/>
                <a:gd name="connsiteX2" fmla="*/ 39222 w 39221"/>
                <a:gd name="connsiteY2" fmla="*/ 39222 h 39221"/>
                <a:gd name="connsiteX3" fmla="*/ 0 w 39221"/>
                <a:gd name="connsiteY3" fmla="*/ 39222 h 3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1" h="39221">
                  <a:moveTo>
                    <a:pt x="0" y="0"/>
                  </a:moveTo>
                  <a:lnTo>
                    <a:pt x="39222" y="0"/>
                  </a:lnTo>
                  <a:lnTo>
                    <a:pt x="39222" y="39222"/>
                  </a:lnTo>
                  <a:lnTo>
                    <a:pt x="0" y="39222"/>
                  </a:lnTo>
                  <a:close/>
                </a:path>
              </a:pathLst>
            </a:custGeom>
            <a:solidFill>
              <a:schemeClr val="accent6"/>
            </a:solidFill>
            <a:ln w="1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F99C4B-379D-4885-9F8D-F438C82C5847}"/>
                </a:ext>
              </a:extLst>
            </p:cNvPr>
            <p:cNvSpPr/>
            <p:nvPr/>
          </p:nvSpPr>
          <p:spPr>
            <a:xfrm>
              <a:off x="8535837" y="3641151"/>
              <a:ext cx="352994" cy="352994"/>
            </a:xfrm>
            <a:custGeom>
              <a:avLst/>
              <a:gdLst>
                <a:gd name="connsiteX0" fmla="*/ 14865 w 352994"/>
                <a:gd name="connsiteY0" fmla="*/ 215130 h 352994"/>
                <a:gd name="connsiteX1" fmla="*/ 47556 w 352994"/>
                <a:gd name="connsiteY1" fmla="*/ 223308 h 352994"/>
                <a:gd name="connsiteX2" fmla="*/ 52204 w 352994"/>
                <a:gd name="connsiteY2" fmla="*/ 234584 h 352994"/>
                <a:gd name="connsiteX3" fmla="*/ 34868 w 352994"/>
                <a:gd name="connsiteY3" fmla="*/ 263471 h 352994"/>
                <a:gd name="connsiteX4" fmla="*/ 37829 w 352994"/>
                <a:gd name="connsiteY4" fmla="*/ 287435 h 352994"/>
                <a:gd name="connsiteX5" fmla="*/ 65559 w 352994"/>
                <a:gd name="connsiteY5" fmla="*/ 315165 h 352994"/>
                <a:gd name="connsiteX6" fmla="*/ 89504 w 352994"/>
                <a:gd name="connsiteY6" fmla="*/ 318107 h 352994"/>
                <a:gd name="connsiteX7" fmla="*/ 118410 w 352994"/>
                <a:gd name="connsiteY7" fmla="*/ 300771 h 352994"/>
                <a:gd name="connsiteX8" fmla="*/ 129667 w 352994"/>
                <a:gd name="connsiteY8" fmla="*/ 305438 h 352994"/>
                <a:gd name="connsiteX9" fmla="*/ 137864 w 352994"/>
                <a:gd name="connsiteY9" fmla="*/ 338149 h 352994"/>
                <a:gd name="connsiteX10" fmla="*/ 156886 w 352994"/>
                <a:gd name="connsiteY10" fmla="*/ 352994 h 352994"/>
                <a:gd name="connsiteX11" fmla="*/ 196108 w 352994"/>
                <a:gd name="connsiteY11" fmla="*/ 352994 h 352994"/>
                <a:gd name="connsiteX12" fmla="*/ 215130 w 352994"/>
                <a:gd name="connsiteY12" fmla="*/ 338149 h 352994"/>
                <a:gd name="connsiteX13" fmla="*/ 223328 w 352994"/>
                <a:gd name="connsiteY13" fmla="*/ 305438 h 352994"/>
                <a:gd name="connsiteX14" fmla="*/ 234584 w 352994"/>
                <a:gd name="connsiteY14" fmla="*/ 300771 h 352994"/>
                <a:gd name="connsiteX15" fmla="*/ 263491 w 352994"/>
                <a:gd name="connsiteY15" fmla="*/ 318107 h 352994"/>
                <a:gd name="connsiteX16" fmla="*/ 287435 w 352994"/>
                <a:gd name="connsiteY16" fmla="*/ 315165 h 352994"/>
                <a:gd name="connsiteX17" fmla="*/ 315165 w 352994"/>
                <a:gd name="connsiteY17" fmla="*/ 287435 h 352994"/>
                <a:gd name="connsiteX18" fmla="*/ 318126 w 352994"/>
                <a:gd name="connsiteY18" fmla="*/ 263471 h 352994"/>
                <a:gd name="connsiteX19" fmla="*/ 300790 w 352994"/>
                <a:gd name="connsiteY19" fmla="*/ 234584 h 352994"/>
                <a:gd name="connsiteX20" fmla="*/ 305438 w 352994"/>
                <a:gd name="connsiteY20" fmla="*/ 223308 h 352994"/>
                <a:gd name="connsiteX21" fmla="*/ 338129 w 352994"/>
                <a:gd name="connsiteY21" fmla="*/ 215130 h 352994"/>
                <a:gd name="connsiteX22" fmla="*/ 352994 w 352994"/>
                <a:gd name="connsiteY22" fmla="*/ 196108 h 352994"/>
                <a:gd name="connsiteX23" fmla="*/ 352994 w 352994"/>
                <a:gd name="connsiteY23" fmla="*/ 156886 h 352994"/>
                <a:gd name="connsiteX24" fmla="*/ 338129 w 352994"/>
                <a:gd name="connsiteY24" fmla="*/ 137864 h 352994"/>
                <a:gd name="connsiteX25" fmla="*/ 305438 w 352994"/>
                <a:gd name="connsiteY25" fmla="*/ 129686 h 352994"/>
                <a:gd name="connsiteX26" fmla="*/ 300790 w 352994"/>
                <a:gd name="connsiteY26" fmla="*/ 118410 h 352994"/>
                <a:gd name="connsiteX27" fmla="*/ 318126 w 352994"/>
                <a:gd name="connsiteY27" fmla="*/ 89523 h 352994"/>
                <a:gd name="connsiteX28" fmla="*/ 315165 w 352994"/>
                <a:gd name="connsiteY28" fmla="*/ 65559 h 352994"/>
                <a:gd name="connsiteX29" fmla="*/ 287435 w 352994"/>
                <a:gd name="connsiteY29" fmla="*/ 37829 h 352994"/>
                <a:gd name="connsiteX30" fmla="*/ 263491 w 352994"/>
                <a:gd name="connsiteY30" fmla="*/ 34888 h 352994"/>
                <a:gd name="connsiteX31" fmla="*/ 234584 w 352994"/>
                <a:gd name="connsiteY31" fmla="*/ 52224 h 352994"/>
                <a:gd name="connsiteX32" fmla="*/ 223328 w 352994"/>
                <a:gd name="connsiteY32" fmla="*/ 47556 h 352994"/>
                <a:gd name="connsiteX33" fmla="*/ 215130 w 352994"/>
                <a:gd name="connsiteY33" fmla="*/ 14845 h 352994"/>
                <a:gd name="connsiteX34" fmla="*/ 196108 w 352994"/>
                <a:gd name="connsiteY34" fmla="*/ 0 h 352994"/>
                <a:gd name="connsiteX35" fmla="*/ 156886 w 352994"/>
                <a:gd name="connsiteY35" fmla="*/ 0 h 352994"/>
                <a:gd name="connsiteX36" fmla="*/ 137864 w 352994"/>
                <a:gd name="connsiteY36" fmla="*/ 14845 h 352994"/>
                <a:gd name="connsiteX37" fmla="*/ 129667 w 352994"/>
                <a:gd name="connsiteY37" fmla="*/ 47556 h 352994"/>
                <a:gd name="connsiteX38" fmla="*/ 118410 w 352994"/>
                <a:gd name="connsiteY38" fmla="*/ 52224 h 352994"/>
                <a:gd name="connsiteX39" fmla="*/ 89504 w 352994"/>
                <a:gd name="connsiteY39" fmla="*/ 34888 h 352994"/>
                <a:gd name="connsiteX40" fmla="*/ 65559 w 352994"/>
                <a:gd name="connsiteY40" fmla="*/ 37829 h 352994"/>
                <a:gd name="connsiteX41" fmla="*/ 37829 w 352994"/>
                <a:gd name="connsiteY41" fmla="*/ 65559 h 352994"/>
                <a:gd name="connsiteX42" fmla="*/ 34868 w 352994"/>
                <a:gd name="connsiteY42" fmla="*/ 89523 h 352994"/>
                <a:gd name="connsiteX43" fmla="*/ 52204 w 352994"/>
                <a:gd name="connsiteY43" fmla="*/ 118410 h 352994"/>
                <a:gd name="connsiteX44" fmla="*/ 47556 w 352994"/>
                <a:gd name="connsiteY44" fmla="*/ 129686 h 352994"/>
                <a:gd name="connsiteX45" fmla="*/ 14865 w 352994"/>
                <a:gd name="connsiteY45" fmla="*/ 137864 h 352994"/>
                <a:gd name="connsiteX46" fmla="*/ 0 w 352994"/>
                <a:gd name="connsiteY46" fmla="*/ 156886 h 352994"/>
                <a:gd name="connsiteX47" fmla="*/ 0 w 352994"/>
                <a:gd name="connsiteY47" fmla="*/ 196108 h 352994"/>
                <a:gd name="connsiteX48" fmla="*/ 14865 w 352994"/>
                <a:gd name="connsiteY48" fmla="*/ 215130 h 352994"/>
                <a:gd name="connsiteX49" fmla="*/ 39222 w 352994"/>
                <a:gd name="connsiteY49" fmla="*/ 172202 h 352994"/>
                <a:gd name="connsiteX50" fmla="*/ 67696 w 352994"/>
                <a:gd name="connsiteY50" fmla="*/ 165064 h 352994"/>
                <a:gd name="connsiteX51" fmla="*/ 81895 w 352994"/>
                <a:gd name="connsiteY51" fmla="*/ 151140 h 352994"/>
                <a:gd name="connsiteX52" fmla="*/ 91700 w 352994"/>
                <a:gd name="connsiteY52" fmla="*/ 127607 h 352994"/>
                <a:gd name="connsiteX53" fmla="*/ 91543 w 352994"/>
                <a:gd name="connsiteY53" fmla="*/ 107683 h 352994"/>
                <a:gd name="connsiteX54" fmla="*/ 76443 w 352994"/>
                <a:gd name="connsiteY54" fmla="*/ 82522 h 352994"/>
                <a:gd name="connsiteX55" fmla="*/ 82522 w 352994"/>
                <a:gd name="connsiteY55" fmla="*/ 76463 h 352994"/>
                <a:gd name="connsiteX56" fmla="*/ 107683 w 352994"/>
                <a:gd name="connsiteY56" fmla="*/ 91543 h 352994"/>
                <a:gd name="connsiteX57" fmla="*/ 127607 w 352994"/>
                <a:gd name="connsiteY57" fmla="*/ 91700 h 352994"/>
                <a:gd name="connsiteX58" fmla="*/ 151140 w 352994"/>
                <a:gd name="connsiteY58" fmla="*/ 81895 h 352994"/>
                <a:gd name="connsiteX59" fmla="*/ 165084 w 352994"/>
                <a:gd name="connsiteY59" fmla="*/ 67716 h 352994"/>
                <a:gd name="connsiteX60" fmla="*/ 172183 w 352994"/>
                <a:gd name="connsiteY60" fmla="*/ 39222 h 352994"/>
                <a:gd name="connsiteX61" fmla="*/ 180812 w 352994"/>
                <a:gd name="connsiteY61" fmla="*/ 39222 h 352994"/>
                <a:gd name="connsiteX62" fmla="*/ 187930 w 352994"/>
                <a:gd name="connsiteY62" fmla="*/ 67716 h 352994"/>
                <a:gd name="connsiteX63" fmla="*/ 201874 w 352994"/>
                <a:gd name="connsiteY63" fmla="*/ 81895 h 352994"/>
                <a:gd name="connsiteX64" fmla="*/ 225406 w 352994"/>
                <a:gd name="connsiteY64" fmla="*/ 91700 h 352994"/>
                <a:gd name="connsiteX65" fmla="*/ 245331 w 352994"/>
                <a:gd name="connsiteY65" fmla="*/ 91543 h 352994"/>
                <a:gd name="connsiteX66" fmla="*/ 270629 w 352994"/>
                <a:gd name="connsiteY66" fmla="*/ 76482 h 352994"/>
                <a:gd name="connsiteX67" fmla="*/ 276708 w 352994"/>
                <a:gd name="connsiteY67" fmla="*/ 82542 h 352994"/>
                <a:gd name="connsiteX68" fmla="*/ 261608 w 352994"/>
                <a:gd name="connsiteY68" fmla="*/ 107703 h 352994"/>
                <a:gd name="connsiteX69" fmla="*/ 261451 w 352994"/>
                <a:gd name="connsiteY69" fmla="*/ 127627 h 352994"/>
                <a:gd name="connsiteX70" fmla="*/ 271257 w 352994"/>
                <a:gd name="connsiteY70" fmla="*/ 151160 h 352994"/>
                <a:gd name="connsiteX71" fmla="*/ 285455 w 352994"/>
                <a:gd name="connsiteY71" fmla="*/ 165084 h 352994"/>
                <a:gd name="connsiteX72" fmla="*/ 313773 w 352994"/>
                <a:gd name="connsiteY72" fmla="*/ 172202 h 352994"/>
                <a:gd name="connsiteX73" fmla="*/ 313773 w 352994"/>
                <a:gd name="connsiteY73" fmla="*/ 180792 h 352994"/>
                <a:gd name="connsiteX74" fmla="*/ 285298 w 352994"/>
                <a:gd name="connsiteY74" fmla="*/ 187930 h 352994"/>
                <a:gd name="connsiteX75" fmla="*/ 271100 w 352994"/>
                <a:gd name="connsiteY75" fmla="*/ 201854 h 352994"/>
                <a:gd name="connsiteX76" fmla="*/ 261294 w 352994"/>
                <a:gd name="connsiteY76" fmla="*/ 225387 h 352994"/>
                <a:gd name="connsiteX77" fmla="*/ 261451 w 352994"/>
                <a:gd name="connsiteY77" fmla="*/ 245311 h 352994"/>
                <a:gd name="connsiteX78" fmla="*/ 276551 w 352994"/>
                <a:gd name="connsiteY78" fmla="*/ 270472 h 352994"/>
                <a:gd name="connsiteX79" fmla="*/ 270472 w 352994"/>
                <a:gd name="connsiteY79" fmla="*/ 276532 h 352994"/>
                <a:gd name="connsiteX80" fmla="*/ 245311 w 352994"/>
                <a:gd name="connsiteY80" fmla="*/ 261451 h 352994"/>
                <a:gd name="connsiteX81" fmla="*/ 225387 w 352994"/>
                <a:gd name="connsiteY81" fmla="*/ 261294 h 352994"/>
                <a:gd name="connsiteX82" fmla="*/ 201854 w 352994"/>
                <a:gd name="connsiteY82" fmla="*/ 271100 h 352994"/>
                <a:gd name="connsiteX83" fmla="*/ 187911 w 352994"/>
                <a:gd name="connsiteY83" fmla="*/ 285278 h 352994"/>
                <a:gd name="connsiteX84" fmla="*/ 180812 w 352994"/>
                <a:gd name="connsiteY84" fmla="*/ 313773 h 352994"/>
                <a:gd name="connsiteX85" fmla="*/ 172183 w 352994"/>
                <a:gd name="connsiteY85" fmla="*/ 313773 h 352994"/>
                <a:gd name="connsiteX86" fmla="*/ 165064 w 352994"/>
                <a:gd name="connsiteY86" fmla="*/ 285278 h 352994"/>
                <a:gd name="connsiteX87" fmla="*/ 151121 w 352994"/>
                <a:gd name="connsiteY87" fmla="*/ 271100 h 352994"/>
                <a:gd name="connsiteX88" fmla="*/ 127588 w 352994"/>
                <a:gd name="connsiteY88" fmla="*/ 261294 h 352994"/>
                <a:gd name="connsiteX89" fmla="*/ 107663 w 352994"/>
                <a:gd name="connsiteY89" fmla="*/ 261451 h 352994"/>
                <a:gd name="connsiteX90" fmla="*/ 82503 w 352994"/>
                <a:gd name="connsiteY90" fmla="*/ 276532 h 352994"/>
                <a:gd name="connsiteX91" fmla="*/ 76482 w 352994"/>
                <a:gd name="connsiteY91" fmla="*/ 270629 h 352994"/>
                <a:gd name="connsiteX92" fmla="*/ 91582 w 352994"/>
                <a:gd name="connsiteY92" fmla="*/ 245468 h 352994"/>
                <a:gd name="connsiteX93" fmla="*/ 91739 w 352994"/>
                <a:gd name="connsiteY93" fmla="*/ 225544 h 352994"/>
                <a:gd name="connsiteX94" fmla="*/ 81934 w 352994"/>
                <a:gd name="connsiteY94" fmla="*/ 202011 h 352994"/>
                <a:gd name="connsiteX95" fmla="*/ 67736 w 352994"/>
                <a:gd name="connsiteY95" fmla="*/ 188087 h 352994"/>
                <a:gd name="connsiteX96" fmla="*/ 39222 w 352994"/>
                <a:gd name="connsiteY96" fmla="*/ 180792 h 35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52994" h="352994">
                  <a:moveTo>
                    <a:pt x="14865" y="215130"/>
                  </a:moveTo>
                  <a:lnTo>
                    <a:pt x="47556" y="223308"/>
                  </a:lnTo>
                  <a:cubicBezTo>
                    <a:pt x="48949" y="227230"/>
                    <a:pt x="50498" y="230898"/>
                    <a:pt x="52204" y="234584"/>
                  </a:cubicBezTo>
                  <a:lnTo>
                    <a:pt x="34868" y="263471"/>
                  </a:lnTo>
                  <a:cubicBezTo>
                    <a:pt x="30238" y="271192"/>
                    <a:pt x="31458" y="281074"/>
                    <a:pt x="37829" y="287435"/>
                  </a:cubicBezTo>
                  <a:lnTo>
                    <a:pt x="65559" y="315165"/>
                  </a:lnTo>
                  <a:cubicBezTo>
                    <a:pt x="71923" y="321519"/>
                    <a:pt x="81791" y="322733"/>
                    <a:pt x="89504" y="318107"/>
                  </a:cubicBezTo>
                  <a:lnTo>
                    <a:pt x="118410" y="300771"/>
                  </a:lnTo>
                  <a:cubicBezTo>
                    <a:pt x="122097" y="302497"/>
                    <a:pt x="125848" y="304052"/>
                    <a:pt x="129667" y="305438"/>
                  </a:cubicBezTo>
                  <a:lnTo>
                    <a:pt x="137864" y="338149"/>
                  </a:lnTo>
                  <a:cubicBezTo>
                    <a:pt x="140050" y="346874"/>
                    <a:pt x="147891" y="352994"/>
                    <a:pt x="156886" y="352994"/>
                  </a:cubicBezTo>
                  <a:lnTo>
                    <a:pt x="196108" y="352994"/>
                  </a:lnTo>
                  <a:cubicBezTo>
                    <a:pt x="205103" y="352994"/>
                    <a:pt x="212944" y="346874"/>
                    <a:pt x="215130" y="338149"/>
                  </a:cubicBezTo>
                  <a:lnTo>
                    <a:pt x="223328" y="305438"/>
                  </a:lnTo>
                  <a:cubicBezTo>
                    <a:pt x="227146" y="304040"/>
                    <a:pt x="230897" y="302483"/>
                    <a:pt x="234584" y="300771"/>
                  </a:cubicBezTo>
                  <a:lnTo>
                    <a:pt x="263491" y="318107"/>
                  </a:lnTo>
                  <a:cubicBezTo>
                    <a:pt x="271204" y="322733"/>
                    <a:pt x="281072" y="321519"/>
                    <a:pt x="287435" y="315165"/>
                  </a:cubicBezTo>
                  <a:lnTo>
                    <a:pt x="315165" y="287435"/>
                  </a:lnTo>
                  <a:cubicBezTo>
                    <a:pt x="321537" y="281074"/>
                    <a:pt x="322756" y="271192"/>
                    <a:pt x="318126" y="263471"/>
                  </a:cubicBezTo>
                  <a:lnTo>
                    <a:pt x="300790" y="234584"/>
                  </a:lnTo>
                  <a:cubicBezTo>
                    <a:pt x="302497" y="230898"/>
                    <a:pt x="304046" y="227152"/>
                    <a:pt x="305438" y="223308"/>
                  </a:cubicBezTo>
                  <a:lnTo>
                    <a:pt x="338129" y="215130"/>
                  </a:lnTo>
                  <a:cubicBezTo>
                    <a:pt x="346862" y="212952"/>
                    <a:pt x="352992" y="205109"/>
                    <a:pt x="352994" y="196108"/>
                  </a:cubicBezTo>
                  <a:lnTo>
                    <a:pt x="352994" y="156886"/>
                  </a:lnTo>
                  <a:cubicBezTo>
                    <a:pt x="352992" y="147885"/>
                    <a:pt x="346862" y="140043"/>
                    <a:pt x="338129" y="137864"/>
                  </a:cubicBezTo>
                  <a:lnTo>
                    <a:pt x="305438" y="129686"/>
                  </a:lnTo>
                  <a:cubicBezTo>
                    <a:pt x="304046" y="125764"/>
                    <a:pt x="302497" y="122097"/>
                    <a:pt x="300790" y="118410"/>
                  </a:cubicBezTo>
                  <a:lnTo>
                    <a:pt x="318126" y="89523"/>
                  </a:lnTo>
                  <a:cubicBezTo>
                    <a:pt x="322756" y="81803"/>
                    <a:pt x="321537" y="71921"/>
                    <a:pt x="315165" y="65559"/>
                  </a:cubicBezTo>
                  <a:lnTo>
                    <a:pt x="287435" y="37829"/>
                  </a:lnTo>
                  <a:cubicBezTo>
                    <a:pt x="281072" y="31475"/>
                    <a:pt x="271204" y="30261"/>
                    <a:pt x="263491" y="34888"/>
                  </a:cubicBezTo>
                  <a:lnTo>
                    <a:pt x="234584" y="52224"/>
                  </a:lnTo>
                  <a:cubicBezTo>
                    <a:pt x="230897" y="50498"/>
                    <a:pt x="227146" y="48943"/>
                    <a:pt x="223328" y="47556"/>
                  </a:cubicBezTo>
                  <a:lnTo>
                    <a:pt x="215130" y="14845"/>
                  </a:lnTo>
                  <a:cubicBezTo>
                    <a:pt x="212944" y="6121"/>
                    <a:pt x="205103" y="0"/>
                    <a:pt x="196108" y="0"/>
                  </a:cubicBezTo>
                  <a:lnTo>
                    <a:pt x="156886" y="0"/>
                  </a:lnTo>
                  <a:cubicBezTo>
                    <a:pt x="147891" y="0"/>
                    <a:pt x="140050" y="6121"/>
                    <a:pt x="137864" y="14845"/>
                  </a:cubicBezTo>
                  <a:lnTo>
                    <a:pt x="129667" y="47556"/>
                  </a:lnTo>
                  <a:cubicBezTo>
                    <a:pt x="125848" y="48943"/>
                    <a:pt x="122097" y="50498"/>
                    <a:pt x="118410" y="52224"/>
                  </a:cubicBezTo>
                  <a:lnTo>
                    <a:pt x="89504" y="34888"/>
                  </a:lnTo>
                  <a:cubicBezTo>
                    <a:pt x="81791" y="30261"/>
                    <a:pt x="71923" y="31475"/>
                    <a:pt x="65559" y="37829"/>
                  </a:cubicBezTo>
                  <a:lnTo>
                    <a:pt x="37829" y="65559"/>
                  </a:lnTo>
                  <a:cubicBezTo>
                    <a:pt x="31458" y="71921"/>
                    <a:pt x="30238" y="81803"/>
                    <a:pt x="34868" y="89523"/>
                  </a:cubicBezTo>
                  <a:lnTo>
                    <a:pt x="52204" y="118410"/>
                  </a:lnTo>
                  <a:cubicBezTo>
                    <a:pt x="50498" y="122097"/>
                    <a:pt x="48949" y="125842"/>
                    <a:pt x="47556" y="129686"/>
                  </a:cubicBezTo>
                  <a:lnTo>
                    <a:pt x="14865" y="137864"/>
                  </a:lnTo>
                  <a:cubicBezTo>
                    <a:pt x="6132" y="140043"/>
                    <a:pt x="2" y="147885"/>
                    <a:pt x="0" y="156886"/>
                  </a:cubicBezTo>
                  <a:lnTo>
                    <a:pt x="0" y="196108"/>
                  </a:lnTo>
                  <a:cubicBezTo>
                    <a:pt x="2" y="205109"/>
                    <a:pt x="6132" y="212952"/>
                    <a:pt x="14865" y="215130"/>
                  </a:cubicBezTo>
                  <a:close/>
                  <a:moveTo>
                    <a:pt x="39222" y="172202"/>
                  </a:moveTo>
                  <a:lnTo>
                    <a:pt x="67696" y="165064"/>
                  </a:lnTo>
                  <a:cubicBezTo>
                    <a:pt x="74605" y="163344"/>
                    <a:pt x="80041" y="158016"/>
                    <a:pt x="81895" y="151140"/>
                  </a:cubicBezTo>
                  <a:cubicBezTo>
                    <a:pt x="84122" y="142902"/>
                    <a:pt x="87417" y="134991"/>
                    <a:pt x="91700" y="127607"/>
                  </a:cubicBezTo>
                  <a:cubicBezTo>
                    <a:pt x="95277" y="121432"/>
                    <a:pt x="95216" y="113801"/>
                    <a:pt x="91543" y="107683"/>
                  </a:cubicBezTo>
                  <a:lnTo>
                    <a:pt x="76443" y="82522"/>
                  </a:lnTo>
                  <a:lnTo>
                    <a:pt x="82522" y="76463"/>
                  </a:lnTo>
                  <a:lnTo>
                    <a:pt x="107683" y="91543"/>
                  </a:lnTo>
                  <a:cubicBezTo>
                    <a:pt x="113801" y="95216"/>
                    <a:pt x="121432" y="95277"/>
                    <a:pt x="127607" y="91700"/>
                  </a:cubicBezTo>
                  <a:cubicBezTo>
                    <a:pt x="134991" y="87421"/>
                    <a:pt x="142902" y="84124"/>
                    <a:pt x="151140" y="81895"/>
                  </a:cubicBezTo>
                  <a:cubicBezTo>
                    <a:pt x="158018" y="80049"/>
                    <a:pt x="163354" y="74623"/>
                    <a:pt x="165084" y="67716"/>
                  </a:cubicBezTo>
                  <a:lnTo>
                    <a:pt x="172183" y="39222"/>
                  </a:lnTo>
                  <a:lnTo>
                    <a:pt x="180812" y="39222"/>
                  </a:lnTo>
                  <a:lnTo>
                    <a:pt x="187930" y="67716"/>
                  </a:lnTo>
                  <a:cubicBezTo>
                    <a:pt x="189660" y="74623"/>
                    <a:pt x="194996" y="80049"/>
                    <a:pt x="201874" y="81895"/>
                  </a:cubicBezTo>
                  <a:cubicBezTo>
                    <a:pt x="210112" y="84124"/>
                    <a:pt x="218023" y="87421"/>
                    <a:pt x="225406" y="91700"/>
                  </a:cubicBezTo>
                  <a:cubicBezTo>
                    <a:pt x="231582" y="95277"/>
                    <a:pt x="239213" y="95216"/>
                    <a:pt x="245331" y="91543"/>
                  </a:cubicBezTo>
                  <a:lnTo>
                    <a:pt x="270629" y="76482"/>
                  </a:lnTo>
                  <a:lnTo>
                    <a:pt x="276708" y="82542"/>
                  </a:lnTo>
                  <a:lnTo>
                    <a:pt x="261608" y="107703"/>
                  </a:lnTo>
                  <a:cubicBezTo>
                    <a:pt x="257935" y="113821"/>
                    <a:pt x="257874" y="121452"/>
                    <a:pt x="261451" y="127627"/>
                  </a:cubicBezTo>
                  <a:cubicBezTo>
                    <a:pt x="265734" y="135011"/>
                    <a:pt x="269029" y="142922"/>
                    <a:pt x="271257" y="151160"/>
                  </a:cubicBezTo>
                  <a:cubicBezTo>
                    <a:pt x="273110" y="158036"/>
                    <a:pt x="278546" y="163364"/>
                    <a:pt x="285455" y="165084"/>
                  </a:cubicBezTo>
                  <a:lnTo>
                    <a:pt x="313773" y="172202"/>
                  </a:lnTo>
                  <a:lnTo>
                    <a:pt x="313773" y="180792"/>
                  </a:lnTo>
                  <a:lnTo>
                    <a:pt x="285298" y="187930"/>
                  </a:lnTo>
                  <a:cubicBezTo>
                    <a:pt x="278389" y="189650"/>
                    <a:pt x="272953" y="194978"/>
                    <a:pt x="271100" y="201854"/>
                  </a:cubicBezTo>
                  <a:cubicBezTo>
                    <a:pt x="268872" y="210092"/>
                    <a:pt x="265577" y="218003"/>
                    <a:pt x="261294" y="225387"/>
                  </a:cubicBezTo>
                  <a:cubicBezTo>
                    <a:pt x="257717" y="231562"/>
                    <a:pt x="257778" y="239193"/>
                    <a:pt x="261451" y="245311"/>
                  </a:cubicBezTo>
                  <a:lnTo>
                    <a:pt x="276551" y="270472"/>
                  </a:lnTo>
                  <a:lnTo>
                    <a:pt x="270472" y="276532"/>
                  </a:lnTo>
                  <a:lnTo>
                    <a:pt x="245311" y="261451"/>
                  </a:lnTo>
                  <a:cubicBezTo>
                    <a:pt x="239193" y="257778"/>
                    <a:pt x="231562" y="257717"/>
                    <a:pt x="225387" y="261294"/>
                  </a:cubicBezTo>
                  <a:cubicBezTo>
                    <a:pt x="218003" y="265573"/>
                    <a:pt x="210092" y="268870"/>
                    <a:pt x="201854" y="271100"/>
                  </a:cubicBezTo>
                  <a:cubicBezTo>
                    <a:pt x="194976" y="272945"/>
                    <a:pt x="189640" y="278371"/>
                    <a:pt x="187911" y="285278"/>
                  </a:cubicBezTo>
                  <a:lnTo>
                    <a:pt x="180812" y="313773"/>
                  </a:lnTo>
                  <a:lnTo>
                    <a:pt x="172183" y="313773"/>
                  </a:lnTo>
                  <a:lnTo>
                    <a:pt x="165064" y="285278"/>
                  </a:lnTo>
                  <a:cubicBezTo>
                    <a:pt x="163334" y="278371"/>
                    <a:pt x="157998" y="272945"/>
                    <a:pt x="151121" y="271100"/>
                  </a:cubicBezTo>
                  <a:cubicBezTo>
                    <a:pt x="142882" y="268870"/>
                    <a:pt x="134971" y="265573"/>
                    <a:pt x="127588" y="261294"/>
                  </a:cubicBezTo>
                  <a:cubicBezTo>
                    <a:pt x="121412" y="257717"/>
                    <a:pt x="113782" y="257778"/>
                    <a:pt x="107663" y="261451"/>
                  </a:cubicBezTo>
                  <a:lnTo>
                    <a:pt x="82503" y="276532"/>
                  </a:lnTo>
                  <a:lnTo>
                    <a:pt x="76482" y="270629"/>
                  </a:lnTo>
                  <a:lnTo>
                    <a:pt x="91582" y="245468"/>
                  </a:lnTo>
                  <a:cubicBezTo>
                    <a:pt x="95256" y="239350"/>
                    <a:pt x="95316" y="231719"/>
                    <a:pt x="91739" y="225544"/>
                  </a:cubicBezTo>
                  <a:cubicBezTo>
                    <a:pt x="87456" y="218160"/>
                    <a:pt x="84160" y="210249"/>
                    <a:pt x="81934" y="202011"/>
                  </a:cubicBezTo>
                  <a:cubicBezTo>
                    <a:pt x="80081" y="195135"/>
                    <a:pt x="74645" y="189807"/>
                    <a:pt x="67736" y="188087"/>
                  </a:cubicBezTo>
                  <a:lnTo>
                    <a:pt x="39222" y="180792"/>
                  </a:lnTo>
                  <a:close/>
                </a:path>
              </a:pathLst>
            </a:custGeom>
            <a:solidFill>
              <a:schemeClr val="accent6"/>
            </a:solidFill>
            <a:ln w="1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48E9B98-E1AD-4DBD-8239-155F6F4AA4BD}"/>
                </a:ext>
              </a:extLst>
            </p:cNvPr>
            <p:cNvSpPr/>
            <p:nvPr/>
          </p:nvSpPr>
          <p:spPr>
            <a:xfrm>
              <a:off x="8633891" y="3739205"/>
              <a:ext cx="156886" cy="156886"/>
            </a:xfrm>
            <a:custGeom>
              <a:avLst/>
              <a:gdLst>
                <a:gd name="connsiteX0" fmla="*/ 78443 w 156886"/>
                <a:gd name="connsiteY0" fmla="*/ 156886 h 156886"/>
                <a:gd name="connsiteX1" fmla="*/ 156886 w 156886"/>
                <a:gd name="connsiteY1" fmla="*/ 78443 h 156886"/>
                <a:gd name="connsiteX2" fmla="*/ 78443 w 156886"/>
                <a:gd name="connsiteY2" fmla="*/ 0 h 156886"/>
                <a:gd name="connsiteX3" fmla="*/ 0 w 156886"/>
                <a:gd name="connsiteY3" fmla="*/ 78443 h 156886"/>
                <a:gd name="connsiteX4" fmla="*/ 78443 w 156886"/>
                <a:gd name="connsiteY4" fmla="*/ 156886 h 156886"/>
                <a:gd name="connsiteX5" fmla="*/ 78443 w 156886"/>
                <a:gd name="connsiteY5" fmla="*/ 39222 h 156886"/>
                <a:gd name="connsiteX6" fmla="*/ 117665 w 156886"/>
                <a:gd name="connsiteY6" fmla="*/ 78443 h 156886"/>
                <a:gd name="connsiteX7" fmla="*/ 78443 w 156886"/>
                <a:gd name="connsiteY7" fmla="*/ 117665 h 156886"/>
                <a:gd name="connsiteX8" fmla="*/ 39222 w 156886"/>
                <a:gd name="connsiteY8" fmla="*/ 78443 h 156886"/>
                <a:gd name="connsiteX9" fmla="*/ 78443 w 156886"/>
                <a:gd name="connsiteY9" fmla="*/ 39222 h 15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886" h="156886">
                  <a:moveTo>
                    <a:pt x="78443" y="156886"/>
                  </a:moveTo>
                  <a:cubicBezTo>
                    <a:pt x="121765" y="156886"/>
                    <a:pt x="156886" y="121765"/>
                    <a:pt x="156886" y="78443"/>
                  </a:cubicBezTo>
                  <a:cubicBezTo>
                    <a:pt x="156886" y="35121"/>
                    <a:pt x="121765" y="0"/>
                    <a:pt x="78443" y="0"/>
                  </a:cubicBezTo>
                  <a:cubicBezTo>
                    <a:pt x="35121" y="0"/>
                    <a:pt x="0" y="35121"/>
                    <a:pt x="0" y="78443"/>
                  </a:cubicBezTo>
                  <a:cubicBezTo>
                    <a:pt x="0" y="121765"/>
                    <a:pt x="35121" y="156886"/>
                    <a:pt x="78443" y="156886"/>
                  </a:cubicBezTo>
                  <a:close/>
                  <a:moveTo>
                    <a:pt x="78443" y="39222"/>
                  </a:moveTo>
                  <a:cubicBezTo>
                    <a:pt x="100105" y="39222"/>
                    <a:pt x="117665" y="56781"/>
                    <a:pt x="117665" y="78443"/>
                  </a:cubicBezTo>
                  <a:cubicBezTo>
                    <a:pt x="117665" y="100105"/>
                    <a:pt x="100105" y="117665"/>
                    <a:pt x="78443" y="117665"/>
                  </a:cubicBezTo>
                  <a:cubicBezTo>
                    <a:pt x="56781" y="117665"/>
                    <a:pt x="39222" y="100105"/>
                    <a:pt x="39222" y="78443"/>
                  </a:cubicBezTo>
                  <a:cubicBezTo>
                    <a:pt x="39222" y="56781"/>
                    <a:pt x="56781" y="39222"/>
                    <a:pt x="78443" y="39222"/>
                  </a:cubicBezTo>
                  <a:close/>
                </a:path>
              </a:pathLst>
            </a:custGeom>
            <a:solidFill>
              <a:schemeClr val="accent6"/>
            </a:solidFill>
            <a:ln w="1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9B33F6F-E9DA-4745-8B4D-DD18B57789F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9493" y="3302776"/>
            <a:ext cx="1200409" cy="105795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21FF98B-29E1-5846-8389-9ED8F70A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873077" cy="1320800"/>
          </a:xfrm>
        </p:spPr>
        <p:txBody>
          <a:bodyPr>
            <a:normAutofit fontScale="90000"/>
          </a:bodyPr>
          <a:lstStyle/>
          <a:p>
            <a:r>
              <a:rPr lang="en-GB" sz="44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Prevista</a:t>
            </a:r>
            <a:r>
              <a:rPr lang="en-GB" sz="4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Traineeships in the East of England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734F-F6F8-401B-BE0F-A4CE2BE6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1320800"/>
          </a:xfrm>
        </p:spPr>
        <p:txBody>
          <a:bodyPr/>
          <a:lstStyle/>
          <a:p>
            <a:r>
              <a:rPr lang="en-GB" dirty="0"/>
              <a:t>Prevista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A8F40-2892-4F8E-B06B-67A964936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4213"/>
            <a:ext cx="2726681" cy="1080096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rIns="72000" anchor="ctr"/>
          <a:lstStyle/>
          <a:p>
            <a:pPr marL="0" lvl="0" indent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b="1" dirty="0">
                <a:solidFill>
                  <a:schemeClr val="bg1"/>
                </a:solidFill>
              </a:rPr>
              <a:t>4,853</a:t>
            </a:r>
            <a:r>
              <a:rPr lang="en-GB" sz="1050" b="1" dirty="0">
                <a:solidFill>
                  <a:srgbClr val="FFFFFF"/>
                </a:solidFill>
              </a:rPr>
              <a:t> unemployed, low skilled and semi-skilled people on apprenticeships to improve their long- term employment prospects and provide progression in work</a:t>
            </a:r>
            <a:endParaRPr lang="en-GB" sz="105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F6548A-8618-458A-93A6-3D666D5908C8}"/>
              </a:ext>
            </a:extLst>
          </p:cNvPr>
          <p:cNvSpPr/>
          <p:nvPr/>
        </p:nvSpPr>
        <p:spPr>
          <a:xfrm>
            <a:off x="677333" y="2558295"/>
            <a:ext cx="2726681" cy="1080095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rIns="72000" anchor="ctr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>
                <a:solidFill>
                  <a:schemeClr val="bg1"/>
                </a:solidFill>
              </a:rPr>
              <a:t>2,975</a:t>
            </a:r>
            <a:r>
              <a:rPr lang="en-GB" sz="1050" b="1" dirty="0">
                <a:solidFill>
                  <a:srgbClr val="FFFFFF"/>
                </a:solidFill>
              </a:rPr>
              <a:t> young people to re-start their life journey and engage in a positive learning pathway through its traineeships programme</a:t>
            </a:r>
            <a:endParaRPr lang="en-GB" sz="105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308EE1-53BE-4CF5-BE4C-3369D88116F6}"/>
              </a:ext>
            </a:extLst>
          </p:cNvPr>
          <p:cNvSpPr/>
          <p:nvPr/>
        </p:nvSpPr>
        <p:spPr>
          <a:xfrm>
            <a:off x="677333" y="3918165"/>
            <a:ext cx="2726680" cy="1080095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rIns="72000" anchor="ctr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>
                <a:solidFill>
                  <a:schemeClr val="bg1"/>
                </a:solidFill>
              </a:rPr>
              <a:t>2,056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1050" b="1" dirty="0">
                <a:solidFill>
                  <a:srgbClr val="FFFFFF"/>
                </a:solidFill>
              </a:rPr>
              <a:t>businesses nationally improve the skills of their workforce, recruit and retain staff</a:t>
            </a:r>
            <a:endParaRPr lang="en-GB" sz="105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6478CB-90FE-4417-9CDB-627BB3C31360}"/>
              </a:ext>
            </a:extLst>
          </p:cNvPr>
          <p:cNvSpPr/>
          <p:nvPr/>
        </p:nvSpPr>
        <p:spPr>
          <a:xfrm>
            <a:off x="677333" y="5278035"/>
            <a:ext cx="2726680" cy="1080095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rIns="72000" anchor="ctr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>
                <a:solidFill>
                  <a:schemeClr val="bg1"/>
                </a:solidFill>
              </a:rPr>
              <a:t>1,465</a:t>
            </a:r>
            <a:r>
              <a:rPr lang="en-GB" sz="1050" b="1" dirty="0">
                <a:solidFill>
                  <a:srgbClr val="FFFFFF"/>
                </a:solidFill>
              </a:rPr>
              <a:t> low skilled or unemployed people to break the cycle of unemployment / low pay in which they were caught through achieving qualifications</a:t>
            </a:r>
            <a:endParaRPr lang="en-GB" sz="105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933B4E27-AE3E-4F7C-994F-D0C94A4EBB93}"/>
              </a:ext>
            </a:extLst>
          </p:cNvPr>
          <p:cNvSpPr txBox="1"/>
          <p:nvPr/>
        </p:nvSpPr>
        <p:spPr>
          <a:xfrm>
            <a:off x="5157886" y="687354"/>
            <a:ext cx="3114243" cy="1172386"/>
          </a:xfrm>
          <a:prstGeom prst="rect">
            <a:avLst/>
          </a:prstGeom>
          <a:solidFill>
            <a:schemeClr val="accent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en-US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100%</a:t>
            </a:r>
            <a:r>
              <a:rPr lang="en-US" sz="9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of learners surveyed said their ‘day release’ delivery </a:t>
            </a:r>
            <a:r>
              <a:rPr lang="en-US" sz="900" kern="1200" dirty="0" err="1">
                <a:solidFill>
                  <a:srgbClr val="FFFFFF"/>
                </a:solidFill>
                <a:latin typeface="Arial"/>
                <a:ea typeface="+mn-ea"/>
                <a:cs typeface="+mn-cs"/>
              </a:rPr>
              <a:t>programme</a:t>
            </a:r>
            <a:r>
              <a:rPr lang="en-US" sz="9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was 4 or 5-star quality (5 being excellent)</a:t>
            </a:r>
            <a:endParaRPr lang="en-GB" sz="9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F4041B46-2365-430D-AE5D-7BEA5A0975F3}"/>
              </a:ext>
            </a:extLst>
          </p:cNvPr>
          <p:cNvSpPr txBox="1"/>
          <p:nvPr/>
        </p:nvSpPr>
        <p:spPr>
          <a:xfrm>
            <a:off x="5157886" y="2123862"/>
            <a:ext cx="1281744" cy="1838275"/>
          </a:xfrm>
          <a:prstGeom prst="rect">
            <a:avLst/>
          </a:prstGeom>
          <a:solidFill>
            <a:schemeClr val="accent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en-US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86%</a:t>
            </a:r>
            <a:r>
              <a:rPr lang="en-US" sz="9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of learners who were visited in the workplace stated their experience was 4 or 5-star quality (5 being excellent).  3% felt their experience was poor.</a:t>
            </a:r>
            <a:endParaRPr lang="en-GB" sz="9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1A4876C9-3AD6-49F5-B355-6DE03482A7AE}"/>
              </a:ext>
            </a:extLst>
          </p:cNvPr>
          <p:cNvSpPr txBox="1"/>
          <p:nvPr/>
        </p:nvSpPr>
        <p:spPr>
          <a:xfrm>
            <a:off x="5183369" y="4149425"/>
            <a:ext cx="3114242" cy="1697671"/>
          </a:xfrm>
          <a:prstGeom prst="rect">
            <a:avLst/>
          </a:prstGeom>
          <a:solidFill>
            <a:schemeClr val="bg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900" kern="120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“…</a:t>
            </a:r>
            <a:r>
              <a:rPr lang="en-US" sz="2000" b="1" i="1" kern="1200" dirty="0">
                <a:solidFill>
                  <a:sysClr val="windowText" lastClr="000000"/>
                </a:solidFill>
                <a:latin typeface="Arial"/>
                <a:ea typeface="+mn-ea"/>
                <a:cs typeface="+mn-cs"/>
              </a:rPr>
              <a:t>84%</a:t>
            </a:r>
            <a:r>
              <a:rPr lang="en-US" sz="900" i="1" kern="120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 learners satisfied that staff respond to their needs; both figures are marginally up on the previous year’s survey findings.  Most apprentices develop good, relevant skills that enhance their employability and contribute effectively to their business performance and as a result are valued highly by employers</a:t>
            </a:r>
            <a:r>
              <a:rPr lang="en-US" sz="900" kern="120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.” </a:t>
            </a:r>
            <a:r>
              <a:rPr lang="en-US" sz="900" b="0" kern="120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(</a:t>
            </a:r>
            <a:r>
              <a:rPr lang="en-US" sz="900" b="0" kern="1200" dirty="0">
                <a:solidFill>
                  <a:sysClr val="windowText" lastClr="000000"/>
                </a:solidFill>
                <a:latin typeface="+mj-lt"/>
              </a:rPr>
              <a:t>2019 Self-Assessment Report)</a:t>
            </a:r>
            <a:endParaRPr lang="en-GB" sz="900" b="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3" name="Rectangle: Rounded Corners 4">
            <a:extLst>
              <a:ext uri="{FF2B5EF4-FFF2-40B4-BE49-F238E27FC236}">
                <a16:creationId xmlns:a16="http://schemas.microsoft.com/office/drawing/2014/main" id="{D374FBB6-B9C1-42C6-9522-C837D15AF23A}"/>
              </a:ext>
            </a:extLst>
          </p:cNvPr>
          <p:cNvSpPr txBox="1"/>
          <p:nvPr/>
        </p:nvSpPr>
        <p:spPr>
          <a:xfrm>
            <a:off x="8471212" y="2702929"/>
            <a:ext cx="1277011" cy="18709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en-US" sz="900" kern="1200" dirty="0"/>
              <a:t>Over </a:t>
            </a:r>
            <a:r>
              <a:rPr lang="en-US" sz="2000" b="1" kern="1200" dirty="0"/>
              <a:t>92%</a:t>
            </a:r>
            <a:r>
              <a:rPr lang="en-US" sz="900" kern="1200" dirty="0"/>
              <a:t> of surveyed learners who undertook an apprenticeship are currently in EET; </a:t>
            </a:r>
            <a:r>
              <a:rPr lang="en-US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88% </a:t>
            </a:r>
            <a:r>
              <a:rPr lang="en-US" sz="900" kern="1200" dirty="0"/>
              <a:t>being in employment</a:t>
            </a:r>
            <a:endParaRPr lang="en-GB" sz="900" kern="1200" dirty="0"/>
          </a:p>
        </p:txBody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6FFF9BC6-B845-4F57-98B6-C9850A443F0E}"/>
              </a:ext>
            </a:extLst>
          </p:cNvPr>
          <p:cNvSpPr txBox="1"/>
          <p:nvPr/>
        </p:nvSpPr>
        <p:spPr>
          <a:xfrm>
            <a:off x="6990385" y="2123861"/>
            <a:ext cx="1281744" cy="1838275"/>
          </a:xfrm>
          <a:prstGeom prst="rect">
            <a:avLst/>
          </a:prstGeom>
          <a:solidFill>
            <a:schemeClr val="accent6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en-GB" sz="9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Over </a:t>
            </a:r>
            <a:r>
              <a:rPr lang="en-GB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92% </a:t>
            </a:r>
            <a:r>
              <a:rPr lang="en-GB" sz="9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of surveyed learners who undertook an apprenticeship are currently in EET; </a:t>
            </a:r>
            <a:r>
              <a:rPr lang="en-GB" sz="2000" b="1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88%</a:t>
            </a:r>
            <a:r>
              <a:rPr lang="en-GB" sz="9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 being in employment</a:t>
            </a:r>
          </a:p>
        </p:txBody>
      </p:sp>
    </p:spTree>
    <p:extLst>
      <p:ext uri="{BB962C8B-B14F-4D97-AF65-F5344CB8AC3E}">
        <p14:creationId xmlns:p14="http://schemas.microsoft.com/office/powerpoint/2010/main" val="121375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734F-F6F8-401B-BE0F-A4CE2BE6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4747"/>
            <a:ext cx="8596668" cy="1320800"/>
          </a:xfrm>
        </p:spPr>
        <p:txBody>
          <a:bodyPr/>
          <a:lstStyle/>
          <a:p>
            <a:r>
              <a:rPr lang="en-GB" dirty="0"/>
              <a:t>Prevista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8FFE-3258-4BAC-A474-1FE88BE7A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42" y="1297576"/>
            <a:ext cx="3540859" cy="5483902"/>
          </a:xfrm>
        </p:spPr>
        <p:txBody>
          <a:bodyPr>
            <a:normAutofit/>
          </a:bodyPr>
          <a:lstStyle/>
          <a:p>
            <a:r>
              <a:rPr lang="en-GB" dirty="0"/>
              <a:t>Traineeships</a:t>
            </a:r>
          </a:p>
          <a:p>
            <a:r>
              <a:rPr lang="en-GB" dirty="0"/>
              <a:t>Kickstart</a:t>
            </a:r>
          </a:p>
          <a:p>
            <a:r>
              <a:rPr lang="en-GB" dirty="0"/>
              <a:t>Apprenticeships</a:t>
            </a:r>
          </a:p>
          <a:p>
            <a:pPr lvl="1"/>
            <a:r>
              <a:rPr lang="en-GB" dirty="0"/>
              <a:t>Early years</a:t>
            </a:r>
          </a:p>
          <a:p>
            <a:pPr lvl="1"/>
            <a:r>
              <a:rPr lang="en-GB" dirty="0"/>
              <a:t>Health and Social Care</a:t>
            </a:r>
          </a:p>
          <a:p>
            <a:pPr lvl="1"/>
            <a:r>
              <a:rPr lang="en-GB" dirty="0"/>
              <a:t>Business Administration</a:t>
            </a:r>
          </a:p>
          <a:p>
            <a:pPr lvl="1"/>
            <a:r>
              <a:rPr lang="en-GB" dirty="0"/>
              <a:t>Sales Executive</a:t>
            </a:r>
          </a:p>
          <a:p>
            <a:pPr lvl="1"/>
            <a:r>
              <a:rPr lang="en-GB" dirty="0"/>
              <a:t>Leadership and Management </a:t>
            </a:r>
          </a:p>
          <a:p>
            <a:r>
              <a:rPr lang="en-GB" dirty="0"/>
              <a:t>Adult Learning Loans</a:t>
            </a:r>
          </a:p>
          <a:p>
            <a:r>
              <a:rPr lang="en-GB" dirty="0"/>
              <a:t>Short courses</a:t>
            </a:r>
          </a:p>
          <a:p>
            <a:r>
              <a:rPr lang="en-GB" dirty="0"/>
              <a:t>Mental Health First Aid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35AB48-4484-404E-B4EB-398DE7A1A416}"/>
              </a:ext>
            </a:extLst>
          </p:cNvPr>
          <p:cNvSpPr txBox="1">
            <a:spLocks/>
          </p:cNvSpPr>
          <p:nvPr/>
        </p:nvSpPr>
        <p:spPr>
          <a:xfrm>
            <a:off x="677333" y="1297576"/>
            <a:ext cx="4622801" cy="5483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Ofsted Grade 2 </a:t>
            </a:r>
          </a:p>
          <a:p>
            <a:r>
              <a:rPr lang="en-GB" dirty="0"/>
              <a:t>AEB success rates are 95% across all programmes (2018/2019)</a:t>
            </a:r>
          </a:p>
          <a:p>
            <a:r>
              <a:rPr lang="en-GB" dirty="0"/>
              <a:t>• Functional Skills success rates are 98% across all programmes (2018/2019)</a:t>
            </a:r>
          </a:p>
          <a:p>
            <a:r>
              <a:rPr lang="en-GB" dirty="0"/>
              <a:t>• Apprenticeship success rates are 82% across all qualifications (2018/2019)</a:t>
            </a:r>
          </a:p>
          <a:p>
            <a:r>
              <a:rPr lang="en-GB" dirty="0"/>
              <a:t>• Learners who considered themselves to have a disability had an 8% higher timely achievement rate than other learners (2019)</a:t>
            </a:r>
          </a:p>
          <a:p>
            <a:r>
              <a:rPr lang="en-GB" dirty="0"/>
              <a:t>• Learners on entry level qualifications have a 15% higher success rates than other learners (2019)</a:t>
            </a:r>
          </a:p>
        </p:txBody>
      </p:sp>
    </p:spTree>
    <p:extLst>
      <p:ext uri="{BB962C8B-B14F-4D97-AF65-F5344CB8AC3E}">
        <p14:creationId xmlns:p14="http://schemas.microsoft.com/office/powerpoint/2010/main" val="12258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C8C85BC-4CC7-4B6D-933A-D687BC3E3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r="58107" b="909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303159-B13A-4326-B1B2-7D3A6CD8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478" y="601048"/>
            <a:ext cx="4219705" cy="515107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2400" dirty="0"/>
              <a:t>Rhys joined in our Traineeship provision in Oct 2020.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Unemployed and not in education, limited work experience.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Mild autism.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Motivated and assertive young guy.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Ambition to work in Cyber Security. </a:t>
            </a:r>
          </a:p>
        </p:txBody>
      </p:sp>
    </p:spTree>
    <p:extLst>
      <p:ext uri="{BB962C8B-B14F-4D97-AF65-F5344CB8AC3E}">
        <p14:creationId xmlns:p14="http://schemas.microsoft.com/office/powerpoint/2010/main" val="86096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734F-F6F8-401B-BE0F-A4CE2BE6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80" y="5574481"/>
            <a:ext cx="7635240" cy="707756"/>
          </a:xfrm>
        </p:spPr>
        <p:txBody>
          <a:bodyPr>
            <a:normAutofit fontScale="90000"/>
          </a:bodyPr>
          <a:lstStyle/>
          <a:p>
            <a:r>
              <a:rPr lang="en-GB" dirty="0"/>
              <a:t>Rhys is now working in cyber security!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62EB6D-7F76-4D9F-84E9-4EE246E14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369027"/>
              </p:ext>
            </p:extLst>
          </p:nvPr>
        </p:nvGraphicFramePr>
        <p:xfrm>
          <a:off x="383891" y="1161068"/>
          <a:ext cx="9003539" cy="438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DDB5D5B-7D2C-4BC0-8BB1-E701EB18E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46369" y="164260"/>
            <a:ext cx="3505892" cy="2286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8CFF98-D860-48F0-A8C0-227626EC76C3}"/>
              </a:ext>
            </a:extLst>
          </p:cNvPr>
          <p:cNvSpPr txBox="1"/>
          <p:nvPr/>
        </p:nvSpPr>
        <p:spPr>
          <a:xfrm>
            <a:off x="531629" y="164260"/>
            <a:ext cx="870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How did we help Rhys realise his potential?</a:t>
            </a:r>
          </a:p>
        </p:txBody>
      </p:sp>
    </p:spTree>
    <p:extLst>
      <p:ext uri="{BB962C8B-B14F-4D97-AF65-F5344CB8AC3E}">
        <p14:creationId xmlns:p14="http://schemas.microsoft.com/office/powerpoint/2010/main" val="107747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953049" cy="4123479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“Every learner should have had a meaningful encounter with a range of providers of learning and training that may form the next stage of their career. This should include, as appropriate, further education colleges, higher education and </a:t>
            </a:r>
            <a:r>
              <a:rPr lang="en-GB" altLang="en-US" sz="32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apprenticeship and training providers</a:t>
            </a:r>
            <a:r>
              <a:rPr lang="en-GB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r>
              <a:rPr lang="en-GB" sz="3200" i="1" dirty="0"/>
              <a:t> </a:t>
            </a:r>
          </a:p>
          <a:p>
            <a:pPr marL="0" indent="0">
              <a:buNone/>
            </a:pPr>
            <a:r>
              <a:rPr lang="en-GB" sz="3200" dirty="0"/>
              <a:t>(The Baker Clause that forms Gatsby Benchmark Indicator 7)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17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23AA-88D6-467A-A2F8-9103315F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an ITP?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BD77-E179-4EDD-9A85-3B6AB1B5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075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Independent Training Providers (ITPs) provide vocational education and training to young people and adults. </a:t>
            </a:r>
          </a:p>
          <a:p>
            <a:r>
              <a:rPr lang="en-GB" dirty="0"/>
              <a:t>They are also sometimes referred to as ‘Independent learning providers’ (ILPs) or ‘private training providers’.</a:t>
            </a:r>
          </a:p>
          <a:p>
            <a:r>
              <a:rPr lang="en-GB" dirty="0"/>
              <a:t>ITPs are distinct from other types of Further Education provider such as Colleges in that they are not run or directly controlled by the state – they are ‘independent’. </a:t>
            </a:r>
          </a:p>
          <a:p>
            <a:r>
              <a:rPr lang="en-GB" dirty="0"/>
              <a:t>However, much of their work is funded and regulated by government agencies including Ofsted inspections in the same ways as the rest of the Further Education sector.</a:t>
            </a:r>
          </a:p>
        </p:txBody>
      </p:sp>
    </p:spTree>
    <p:extLst>
      <p:ext uri="{BB962C8B-B14F-4D97-AF65-F5344CB8AC3E}">
        <p14:creationId xmlns:p14="http://schemas.microsoft.com/office/powerpoint/2010/main" val="79480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23AA-88D6-467A-A2F8-9103315F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 they do??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BD77-E179-4EDD-9A85-3B6AB1B5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075"/>
            <a:ext cx="9582234" cy="4632325"/>
          </a:xfrm>
        </p:spPr>
        <p:txBody>
          <a:bodyPr>
            <a:normAutofit fontScale="92500" lnSpcReduction="10000"/>
          </a:bodyPr>
          <a:lstStyle/>
          <a:p>
            <a:r>
              <a:rPr lang="en-GB" sz="2100" dirty="0"/>
              <a:t>Apprenticeships</a:t>
            </a:r>
          </a:p>
          <a:p>
            <a:r>
              <a:rPr lang="en-GB" sz="2100" dirty="0"/>
              <a:t>Vocational qualifications</a:t>
            </a:r>
          </a:p>
          <a:p>
            <a:r>
              <a:rPr lang="en-GB" sz="2100" dirty="0"/>
              <a:t>English and maths</a:t>
            </a:r>
          </a:p>
          <a:p>
            <a:r>
              <a:rPr lang="en-GB" sz="2100" dirty="0"/>
              <a:t>Study Programmes for 16-19 year olds</a:t>
            </a:r>
          </a:p>
          <a:p>
            <a:r>
              <a:rPr lang="en-GB" sz="2100" dirty="0"/>
              <a:t>Traineeships</a:t>
            </a:r>
          </a:p>
          <a:p>
            <a:r>
              <a:rPr lang="en-GB" sz="2100" dirty="0"/>
              <a:t>Employability skills</a:t>
            </a:r>
          </a:p>
          <a:p>
            <a:r>
              <a:rPr lang="en-GB" sz="2100" dirty="0"/>
              <a:t>Work and Health Programme</a:t>
            </a:r>
          </a:p>
          <a:p>
            <a:r>
              <a:rPr lang="en-GB" sz="2100" dirty="0"/>
              <a:t>Support for NEETs</a:t>
            </a:r>
          </a:p>
          <a:p>
            <a:r>
              <a:rPr lang="en-GB" sz="2100" dirty="0"/>
              <a:t>Offender learning</a:t>
            </a:r>
          </a:p>
          <a:p>
            <a:r>
              <a:rPr lang="en-GB" sz="2100" dirty="0"/>
              <a:t>Prevent (anti-terrorism education)</a:t>
            </a:r>
          </a:p>
          <a:p>
            <a:r>
              <a:rPr lang="en-GB" sz="2100" dirty="0"/>
              <a:t>Business Support</a:t>
            </a:r>
          </a:p>
          <a:p>
            <a:r>
              <a:rPr lang="en-GB" sz="2100" dirty="0"/>
              <a:t>Kickstart and other Covid recovery initiatives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96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23AA-88D6-467A-A2F8-9103315F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many ITPs are there?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C63693-0D02-41D2-883C-8B2B608AC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131898"/>
              </p:ext>
            </p:extLst>
          </p:nvPr>
        </p:nvGraphicFramePr>
        <p:xfrm>
          <a:off x="223406" y="1270000"/>
          <a:ext cx="9504523" cy="514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236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23AA-88D6-467A-A2F8-9103315F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Learners and 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BD77-E179-4EDD-9A85-3B6AB1B5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075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3.3 million adults in education and training in England, annually.</a:t>
            </a:r>
          </a:p>
          <a:p>
            <a:r>
              <a:rPr lang="en-GB" dirty="0"/>
              <a:t>Of these, 21% go to an ITP. </a:t>
            </a:r>
          </a:p>
          <a:p>
            <a:r>
              <a:rPr lang="en-GB" dirty="0"/>
              <a:t>Approximately one fifth of 16-19 year olds choose to go to an ITP</a:t>
            </a:r>
          </a:p>
          <a:p>
            <a:r>
              <a:rPr lang="en-GB" dirty="0"/>
              <a:t>Approximately one quarter of older adults choose an ITP.</a:t>
            </a:r>
          </a:p>
          <a:p>
            <a:r>
              <a:rPr lang="en-GB" dirty="0"/>
              <a:t>Approximately 20% of learners aged 19 and above and 10% of Apprentices at ITPs have a learning difficulty and/or disability.</a:t>
            </a:r>
          </a:p>
          <a:p>
            <a:r>
              <a:rPr lang="en-GB" dirty="0"/>
              <a:t>90% of learners are satisfied with the teaching or training at ITPs</a:t>
            </a:r>
          </a:p>
          <a:p>
            <a:r>
              <a:rPr lang="en-GB" dirty="0"/>
              <a:t>Over 8 in every 10 employers are satisfied with their Apprenticeships programme. *</a:t>
            </a:r>
          </a:p>
          <a:p>
            <a:r>
              <a:rPr lang="en-GB" dirty="0"/>
              <a:t>In total, ITPs work with an astonishing 256,760 employers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1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23AA-88D6-467A-A2F8-9103315F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BD77-E179-4EDD-9A85-3B6AB1B5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075"/>
            <a:ext cx="9381066" cy="4418965"/>
          </a:xfrm>
        </p:spPr>
        <p:txBody>
          <a:bodyPr>
            <a:normAutofit/>
          </a:bodyPr>
          <a:lstStyle/>
          <a:p>
            <a:r>
              <a:rPr lang="en-GB" sz="2400" dirty="0"/>
              <a:t>80% of ITPs were judged good or outstanding at their latest inspection by Ofsted. </a:t>
            </a:r>
          </a:p>
          <a:p>
            <a:r>
              <a:rPr lang="en-GB" sz="2400" dirty="0"/>
              <a:t>83% of employers are satisfied with the overall quality of training and assessment by ITPs. </a:t>
            </a:r>
          </a:p>
          <a:p>
            <a:r>
              <a:rPr lang="en-GB" sz="2400" i="1" dirty="0"/>
              <a:t>“Independent learning providers (including employer providers) play an important role in delivering post-16 education.” </a:t>
            </a:r>
            <a:r>
              <a:rPr lang="en-GB" sz="2400" dirty="0"/>
              <a:t>Her Majesty’s Chief Inspector, December 2017 </a:t>
            </a:r>
          </a:p>
        </p:txBody>
      </p:sp>
    </p:spTree>
    <p:extLst>
      <p:ext uri="{BB962C8B-B14F-4D97-AF65-F5344CB8AC3E}">
        <p14:creationId xmlns:p14="http://schemas.microsoft.com/office/powerpoint/2010/main" val="101878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23AA-88D6-467A-A2F8-9103315F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Apprenticeships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BD77-E179-4EDD-9A85-3B6AB1B58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075"/>
            <a:ext cx="8596668" cy="1654067"/>
          </a:xfrm>
        </p:spPr>
        <p:txBody>
          <a:bodyPr>
            <a:normAutofit/>
          </a:bodyPr>
          <a:lstStyle/>
          <a:p>
            <a:r>
              <a:rPr lang="en-GB" dirty="0"/>
              <a:t>75% of all apprenticeships are delivered by ITPs (50% using funding direct from government and 25% subcontracted).</a:t>
            </a:r>
          </a:p>
          <a:p>
            <a:r>
              <a:rPr lang="en-GB" dirty="0"/>
              <a:t>Colleges deliver 20% and Adult and Community Learning organisations 5%. </a:t>
            </a:r>
          </a:p>
          <a:p>
            <a:r>
              <a:rPr lang="en-GB" dirty="0"/>
              <a:t>FE Colleges subcontract 39% of their Apprenticeships to ITPs.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AF6A7-3567-4620-9F3F-1420697D7A8C}"/>
              </a:ext>
            </a:extLst>
          </p:cNvPr>
          <p:cNvSpPr txBox="1"/>
          <p:nvPr/>
        </p:nvSpPr>
        <p:spPr>
          <a:xfrm>
            <a:off x="677335" y="3270142"/>
            <a:ext cx="43010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top 10 most popular sectors for Apprenticeships are: </a:t>
            </a:r>
          </a:p>
          <a:p>
            <a:endParaRPr lang="en-GB" dirty="0"/>
          </a:p>
          <a:p>
            <a:r>
              <a:rPr lang="en-GB" dirty="0"/>
              <a:t>Business, Administration &amp; Law</a:t>
            </a:r>
          </a:p>
          <a:p>
            <a:r>
              <a:rPr lang="en-GB" dirty="0"/>
              <a:t>Health, Public Services &amp; Care</a:t>
            </a:r>
          </a:p>
          <a:p>
            <a:r>
              <a:rPr lang="en-GB" dirty="0"/>
              <a:t>Retail &amp; Commercial Enterprise</a:t>
            </a:r>
          </a:p>
          <a:p>
            <a:r>
              <a:rPr lang="en-GB" dirty="0"/>
              <a:t>Engineering &amp; Manufacturing Technologies</a:t>
            </a:r>
          </a:p>
          <a:p>
            <a:r>
              <a:rPr lang="en-GB" dirty="0"/>
              <a:t>Leisure, Travel &amp; Tourism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F76DF-9357-40D9-A9FD-67D8EE37BFBF}"/>
              </a:ext>
            </a:extLst>
          </p:cNvPr>
          <p:cNvSpPr txBox="1"/>
          <p:nvPr/>
        </p:nvSpPr>
        <p:spPr>
          <a:xfrm>
            <a:off x="4705049" y="3824140"/>
            <a:ext cx="49179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Information &amp; Communication Technology</a:t>
            </a:r>
          </a:p>
          <a:p>
            <a:r>
              <a:rPr lang="en-GB" dirty="0"/>
              <a:t>Education &amp; Training</a:t>
            </a:r>
          </a:p>
          <a:p>
            <a:r>
              <a:rPr lang="en-GB" dirty="0"/>
              <a:t>Construction, Planning &amp; the Built Environment</a:t>
            </a:r>
          </a:p>
          <a:p>
            <a:r>
              <a:rPr lang="en-GB" dirty="0"/>
              <a:t>Agriculture, Horticulture &amp; Animal Care</a:t>
            </a:r>
          </a:p>
          <a:p>
            <a:r>
              <a:rPr lang="en-GB" dirty="0"/>
              <a:t>Arts, Media &amp; Publishing</a:t>
            </a:r>
          </a:p>
        </p:txBody>
      </p:sp>
    </p:spTree>
    <p:extLst>
      <p:ext uri="{BB962C8B-B14F-4D97-AF65-F5344CB8AC3E}">
        <p14:creationId xmlns:p14="http://schemas.microsoft.com/office/powerpoint/2010/main" val="78203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>
            <a:extLst>
              <a:ext uri="{FF2B5EF4-FFF2-40B4-BE49-F238E27FC236}">
                <a16:creationId xmlns:a16="http://schemas.microsoft.com/office/drawing/2014/main" id="{2F8D217B-F0DA-E148-A536-8622BABE824C}"/>
              </a:ext>
            </a:extLst>
          </p:cNvPr>
          <p:cNvSpPr/>
          <p:nvPr/>
        </p:nvSpPr>
        <p:spPr>
          <a:xfrm>
            <a:off x="2689014" y="1460659"/>
            <a:ext cx="4321385" cy="73429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entury Gothic" panose="020B0502020202020204" pitchFamily="34" charset="0"/>
              </a:rPr>
              <a:t>2-6 MONTHS PROGRAMME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2897A-93C0-494E-82B5-B3087093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Traineeships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B580F3E0-6299-344F-95D4-621DEEA85F6E}"/>
              </a:ext>
            </a:extLst>
          </p:cNvPr>
          <p:cNvSpPr/>
          <p:nvPr/>
        </p:nvSpPr>
        <p:spPr>
          <a:xfrm>
            <a:off x="622622" y="2556040"/>
            <a:ext cx="1995879" cy="73429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TRAINEE 16-24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AF3854D-8E89-4C42-9994-F4CF820016FC}"/>
              </a:ext>
            </a:extLst>
          </p:cNvPr>
          <p:cNvSpPr/>
          <p:nvPr/>
        </p:nvSpPr>
        <p:spPr>
          <a:xfrm>
            <a:off x="2689017" y="1903621"/>
            <a:ext cx="4321385" cy="73429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Employability &amp; essential digital skills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0A3B13D-C32D-5F47-A35F-B008D8655B50}"/>
              </a:ext>
            </a:extLst>
          </p:cNvPr>
          <p:cNvSpPr/>
          <p:nvPr/>
        </p:nvSpPr>
        <p:spPr>
          <a:xfrm>
            <a:off x="2689016" y="2333743"/>
            <a:ext cx="4321385" cy="73429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Maths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ADF0B9E6-2681-714A-BC60-38A94B5811C3}"/>
              </a:ext>
            </a:extLst>
          </p:cNvPr>
          <p:cNvSpPr/>
          <p:nvPr/>
        </p:nvSpPr>
        <p:spPr>
          <a:xfrm>
            <a:off x="2689015" y="2763865"/>
            <a:ext cx="4321385" cy="73429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English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E66C64F-4DEE-944C-8AB8-E0A75BF36128}"/>
              </a:ext>
            </a:extLst>
          </p:cNvPr>
          <p:cNvSpPr/>
          <p:nvPr/>
        </p:nvSpPr>
        <p:spPr>
          <a:xfrm>
            <a:off x="2689015" y="3193987"/>
            <a:ext cx="4321385" cy="73429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Industry-specific vocational training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E1051CF-10C9-2A49-ABE7-AC075917571F}"/>
              </a:ext>
            </a:extLst>
          </p:cNvPr>
          <p:cNvSpPr/>
          <p:nvPr/>
        </p:nvSpPr>
        <p:spPr>
          <a:xfrm>
            <a:off x="2689015" y="3638934"/>
            <a:ext cx="4321385" cy="7342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100 HOURS WORK PLACEMENT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1291786-E6E4-2E47-B45E-63CEF512E75B}"/>
              </a:ext>
            </a:extLst>
          </p:cNvPr>
          <p:cNvSpPr/>
          <p:nvPr/>
        </p:nvSpPr>
        <p:spPr>
          <a:xfrm>
            <a:off x="7122470" y="3717242"/>
            <a:ext cx="3157600" cy="65598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EMPLOYMENT (c.25%)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4B636B8-6793-7C4A-AE64-070DB8F77AE3}"/>
              </a:ext>
            </a:extLst>
          </p:cNvPr>
          <p:cNvSpPr/>
          <p:nvPr/>
        </p:nvSpPr>
        <p:spPr>
          <a:xfrm>
            <a:off x="7122466" y="4559324"/>
            <a:ext cx="3157600" cy="65598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KICKSTART 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4FD71E1-095F-DA43-B23D-6CA3E99AF631}"/>
              </a:ext>
            </a:extLst>
          </p:cNvPr>
          <p:cNvSpPr/>
          <p:nvPr/>
        </p:nvSpPr>
        <p:spPr>
          <a:xfrm>
            <a:off x="7122468" y="4131988"/>
            <a:ext cx="3157600" cy="65598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Century Gothic" panose="020B0502020202020204" pitchFamily="34" charset="0"/>
              </a:rPr>
              <a:t>APPRENTICESHIP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8FFFF38E-6BAD-E140-A479-F6A8444C2161}"/>
              </a:ext>
            </a:extLst>
          </p:cNvPr>
          <p:cNvSpPr/>
          <p:nvPr/>
        </p:nvSpPr>
        <p:spPr>
          <a:xfrm>
            <a:off x="7122468" y="2308371"/>
            <a:ext cx="3157600" cy="73429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Back into education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29441FA-E6DD-794E-A76A-A9254C731232}"/>
              </a:ext>
            </a:extLst>
          </p:cNvPr>
          <p:cNvSpPr/>
          <p:nvPr/>
        </p:nvSpPr>
        <p:spPr>
          <a:xfrm>
            <a:off x="7122468" y="2763865"/>
            <a:ext cx="3157600" cy="734290"/>
          </a:xfrm>
          <a:prstGeom prst="righ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Into the job market</a:t>
            </a:r>
          </a:p>
        </p:txBody>
      </p:sp>
    </p:spTree>
    <p:extLst>
      <p:ext uri="{BB962C8B-B14F-4D97-AF65-F5344CB8AC3E}">
        <p14:creationId xmlns:p14="http://schemas.microsoft.com/office/powerpoint/2010/main" val="19088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1613</Words>
  <Application>Microsoft Office PowerPoint</Application>
  <PresentationFormat>Widescreen</PresentationFormat>
  <Paragraphs>192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nta</vt:lpstr>
      <vt:lpstr>Trebuchet MS</vt:lpstr>
      <vt:lpstr>Wingdings</vt:lpstr>
      <vt:lpstr>Wingdings 3</vt:lpstr>
      <vt:lpstr>Facet</vt:lpstr>
      <vt:lpstr>An introduction to alternative providers of further education</vt:lpstr>
      <vt:lpstr>Context </vt:lpstr>
      <vt:lpstr>What is an ITP?</vt:lpstr>
      <vt:lpstr>What do they do??</vt:lpstr>
      <vt:lpstr>How many ITPs are there?</vt:lpstr>
      <vt:lpstr>Learners and Employers</vt:lpstr>
      <vt:lpstr>Quality</vt:lpstr>
      <vt:lpstr>Apprenticeships</vt:lpstr>
      <vt:lpstr>Traineeships</vt:lpstr>
      <vt:lpstr>Traineeship benefits</vt:lpstr>
      <vt:lpstr>Prevista Traineeships in the East of England</vt:lpstr>
      <vt:lpstr>Prevista</vt:lpstr>
      <vt:lpstr>Prevista</vt:lpstr>
      <vt:lpstr>Rhys joined in our Traineeship provision in Oct 2020.  Unemployed and not in education, limited work experience.  Mild autism.  Motivated and assertive young guy.  Ambition to work in Cyber Security. </vt:lpstr>
      <vt:lpstr>Rhys is now working in cyber security!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alternative providers of further education</dc:title>
  <dc:creator>Faye Thomas</dc:creator>
  <cp:lastModifiedBy>Daniel Todd</cp:lastModifiedBy>
  <cp:revision>16</cp:revision>
  <cp:lastPrinted>2021-07-09T06:36:54Z</cp:lastPrinted>
  <dcterms:created xsi:type="dcterms:W3CDTF">2020-11-16T15:18:08Z</dcterms:created>
  <dcterms:modified xsi:type="dcterms:W3CDTF">2021-07-15T10:29:04Z</dcterms:modified>
</cp:coreProperties>
</file>