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D71"/>
    <a:srgbClr val="99CC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3" autoAdjust="0"/>
    <p:restoredTop sz="94660"/>
  </p:normalViewPr>
  <p:slideViewPr>
    <p:cSldViewPr snapToGrid="0">
      <p:cViewPr varScale="1">
        <p:scale>
          <a:sx n="73" d="100"/>
          <a:sy n="73" d="100"/>
        </p:scale>
        <p:origin x="53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3D76-C401-4053-AF05-D59054DE3300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6653-224A-473A-8C38-3E2C37301D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249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3D76-C401-4053-AF05-D59054DE3300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6653-224A-473A-8C38-3E2C37301D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707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3D76-C401-4053-AF05-D59054DE3300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6653-224A-473A-8C38-3E2C37301D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367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3D76-C401-4053-AF05-D59054DE3300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6653-224A-473A-8C38-3E2C37301D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355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3D76-C401-4053-AF05-D59054DE3300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6653-224A-473A-8C38-3E2C37301D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095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3D76-C401-4053-AF05-D59054DE3300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6653-224A-473A-8C38-3E2C37301D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648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3D76-C401-4053-AF05-D59054DE3300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6653-224A-473A-8C38-3E2C37301D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001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3D76-C401-4053-AF05-D59054DE3300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6653-224A-473A-8C38-3E2C37301D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335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3D76-C401-4053-AF05-D59054DE3300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6653-224A-473A-8C38-3E2C37301D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20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3D76-C401-4053-AF05-D59054DE3300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6653-224A-473A-8C38-3E2C37301D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978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3D76-C401-4053-AF05-D59054DE3300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6653-224A-473A-8C38-3E2C37301D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653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93D76-C401-4053-AF05-D59054DE3300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96653-224A-473A-8C38-3E2C37301D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01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hyperlink" Target="https://www.nice.org.uk/" TargetMode="External"/><Relationship Id="rId3" Type="http://schemas.openxmlformats.org/officeDocument/2006/relationships/hyperlink" Target="https://www.open.edu/openlearn/free-courses/full-catalogue" TargetMode="External"/><Relationship Id="rId7" Type="http://schemas.openxmlformats.org/officeDocument/2006/relationships/image" Target="../media/image4.png"/><Relationship Id="rId12" Type="http://schemas.openxmlformats.org/officeDocument/2006/relationships/hyperlink" Target="https://www.prospects.ac.uk/job-profiles/browse-sector" TargetMode="External"/><Relationship Id="rId2" Type="http://schemas.openxmlformats.org/officeDocument/2006/relationships/hyperlink" Target="https://www.bbc.co.uk/sounds/category/factual-healthandwellbein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hyperlink" Target="https://www.nhs.uk/conditions/social-care-and-support-guide/" TargetMode="External"/><Relationship Id="rId5" Type="http://schemas.openxmlformats.org/officeDocument/2006/relationships/image" Target="../media/image2.png"/><Relationship Id="rId15" Type="http://schemas.openxmlformats.org/officeDocument/2006/relationships/image" Target="../media/image8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hyperlink" Target="https://www.who.int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.org.uk/safeguarding/adults/introduction/types-and-indicators-of-abuse" TargetMode="External"/><Relationship Id="rId7" Type="http://schemas.openxmlformats.org/officeDocument/2006/relationships/hyperlink" Target="https://www.hee.nhs.uk/about/our-values" TargetMode="External"/><Relationship Id="rId2" Type="http://schemas.openxmlformats.org/officeDocument/2006/relationships/hyperlink" Target="https://rcni.com/hosted-content/rcn/first-steps/why-communication-important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cie.org.uk/personalisation/introduction/what-is" TargetMode="External"/><Relationship Id="rId5" Type="http://schemas.openxmlformats.org/officeDocument/2006/relationships/hyperlink" Target="https://www.equalityhumanrights.com/en/equality-act-2010/what-equality-act" TargetMode="External"/><Relationship Id="rId4" Type="http://schemas.openxmlformats.org/officeDocument/2006/relationships/hyperlink" Target="https://www.equalityhumanrights.com/en/human-rights/what-are-human-right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scie.org.uk/children/looked-after-children/care-leavers/care-leavers-webinar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youtube.com/watch?v=jZOAe5eu2FE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hyperlink" Target="http://www.google.co.uk/url?sa=i&amp;source=images&amp;cd=&amp;cad=rja&amp;docid=szbzKJ88R2CZQM&amp;tbnid=yTlYCmyMt9dLaM:&amp;ved=0CAgQjRwwAA&amp;url=http://medical-transcriptionist-reference.blogspot.com/2013/02/stages-of-pregnancy.html&amp;ei=45tuUqrhJcmO7QbFqoCACg&amp;psig=AFQjCNFf6JXZAMEmwzXjP9OkjuY_3S-iNA&amp;ust=1383066979699319" TargetMode="External"/><Relationship Id="rId4" Type="http://schemas.openxmlformats.org/officeDocument/2006/relationships/hyperlink" Target="https://www.youtube.com/watch?v=Rw_aVnlp0J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7225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Welcome </a:t>
            </a:r>
            <a:br>
              <a:rPr lang="en-GB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en-GB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to </a:t>
            </a:r>
            <a:br>
              <a:rPr lang="en-GB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en-GB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Level 3 Health, Social Care and Early Years</a:t>
            </a:r>
            <a:endParaRPr lang="en-GB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24000" y="3965293"/>
            <a:ext cx="9144000" cy="1655762"/>
          </a:xfrm>
        </p:spPr>
        <p:txBody>
          <a:bodyPr>
            <a:noAutofit/>
          </a:bodyPr>
          <a:lstStyle/>
          <a:p>
            <a:r>
              <a:rPr lang="en-GB" b="1" dirty="0" smtClean="0">
                <a:solidFill>
                  <a:srgbClr val="660066"/>
                </a:solidFill>
                <a:latin typeface="Comic Sans MS" panose="030F0702030302020204" pitchFamily="66" charset="0"/>
              </a:rPr>
              <a:t>Year 11 into Year 12 Introductory Pack </a:t>
            </a:r>
            <a:r>
              <a:rPr lang="en-GB" b="1" dirty="0" smtClean="0">
                <a:solidFill>
                  <a:srgbClr val="660066"/>
                </a:solidFill>
                <a:latin typeface="Comic Sans MS" panose="030F0702030302020204" pitchFamily="66" charset="0"/>
              </a:rPr>
              <a:t>2021</a:t>
            </a:r>
            <a:endParaRPr lang="en-GB" b="1" dirty="0" smtClean="0">
              <a:solidFill>
                <a:srgbClr val="660066"/>
              </a:solidFill>
              <a:latin typeface="Comic Sans MS" panose="030F0702030302020204" pitchFamily="66" charset="0"/>
            </a:endParaRPr>
          </a:p>
          <a:p>
            <a:endParaRPr lang="en-GB" sz="1800" dirty="0">
              <a:solidFill>
                <a:srgbClr val="660066"/>
              </a:solidFill>
              <a:latin typeface="Comic Sans MS" panose="030F0702030302020204" pitchFamily="66" charset="0"/>
            </a:endParaRPr>
          </a:p>
          <a:p>
            <a:r>
              <a:rPr lang="en-GB" sz="180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Inside this booklet you will find several ideas on things to do to help you get ready for 6</a:t>
            </a:r>
            <a:r>
              <a:rPr lang="en-GB" sz="1800" baseline="3000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th</a:t>
            </a:r>
            <a:r>
              <a:rPr lang="en-GB" sz="180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form HSC.</a:t>
            </a:r>
          </a:p>
          <a:p>
            <a:r>
              <a:rPr lang="en-GB" sz="180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We hope you enjoy them.</a:t>
            </a:r>
          </a:p>
          <a:p>
            <a:r>
              <a:rPr lang="en-GB" sz="180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The Health and Social Care Team look forward to seeing you in September</a:t>
            </a:r>
            <a:endParaRPr lang="en-GB" sz="1800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23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66707" y="2438902"/>
            <a:ext cx="3177043" cy="1200329"/>
          </a:xfrm>
          <a:prstGeom prst="rect">
            <a:avLst/>
          </a:prstGeom>
          <a:solidFill>
            <a:srgbClr val="66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Let’s Get Ready for 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Level 3 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Health, Social Care and Early Childhood 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1870" y="114822"/>
            <a:ext cx="3181611" cy="17860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Listen</a:t>
            </a:r>
          </a:p>
          <a:p>
            <a:pPr algn="ctr"/>
            <a:r>
              <a:rPr lang="en-GB" sz="1400" dirty="0" smtClean="0">
                <a:hlinkClick r:id="rId2"/>
              </a:rPr>
              <a:t>https</a:t>
            </a:r>
            <a:r>
              <a:rPr lang="en-GB" sz="1400" dirty="0">
                <a:hlinkClick r:id="rId2"/>
              </a:rPr>
              <a:t>://</a:t>
            </a:r>
            <a:r>
              <a:rPr lang="en-GB" sz="1400" dirty="0" smtClean="0">
                <a:hlinkClick r:id="rId2"/>
              </a:rPr>
              <a:t>www.bbc.co.uk/sounds/category/factual-healthandwellbeing</a:t>
            </a:r>
            <a:endParaRPr lang="en-GB" sz="1400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400" dirty="0"/>
              <a:t>BBC Radio has lots of interesting </a:t>
            </a:r>
            <a:r>
              <a:rPr lang="en-GB" sz="1400" dirty="0" smtClean="0"/>
              <a:t>programmes e.g.</a:t>
            </a:r>
          </a:p>
          <a:p>
            <a:pPr algn="ctr"/>
            <a:r>
              <a:rPr lang="en-GB" sz="1400" dirty="0" smtClean="0"/>
              <a:t>All </a:t>
            </a:r>
            <a:r>
              <a:rPr lang="en-GB" sz="1400" dirty="0"/>
              <a:t>in the Mind</a:t>
            </a:r>
          </a:p>
          <a:p>
            <a:pPr algn="ctr"/>
            <a:r>
              <a:rPr lang="en-GB" sz="1400" dirty="0"/>
              <a:t>Inside </a:t>
            </a:r>
            <a:r>
              <a:rPr lang="en-GB" sz="1400" dirty="0" smtClean="0"/>
              <a:t>Science</a:t>
            </a:r>
            <a:endParaRPr lang="en-GB" sz="1400" dirty="0"/>
          </a:p>
        </p:txBody>
      </p:sp>
      <p:sp>
        <p:nvSpPr>
          <p:cNvPr id="4" name="Rounded Rectangle 3"/>
          <p:cNvSpPr/>
          <p:nvPr/>
        </p:nvSpPr>
        <p:spPr>
          <a:xfrm>
            <a:off x="8463742" y="114822"/>
            <a:ext cx="3615476" cy="181406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400" dirty="0" smtClean="0"/>
          </a:p>
          <a:p>
            <a:pPr algn="ctr"/>
            <a:endParaRPr lang="en-GB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READ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400" dirty="0" smtClean="0"/>
              <a:t>Still Alice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400" dirty="0" smtClean="0"/>
              <a:t>Eleanor Oliphant is Completely </a:t>
            </a:r>
            <a:r>
              <a:rPr lang="en-GB" sz="1400" dirty="0"/>
              <a:t>F</a:t>
            </a:r>
            <a:r>
              <a:rPr lang="en-GB" sz="1400" dirty="0" smtClean="0"/>
              <a:t>ine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400" dirty="0" smtClean="0"/>
              <a:t>The Fault in Our Stars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400" dirty="0" smtClean="0"/>
              <a:t>This is Going to Hurt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400" dirty="0" smtClean="0"/>
              <a:t>We need to talk about Kevin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400" dirty="0" smtClean="0"/>
              <a:t>Finding Audrey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400" dirty="0" smtClean="0"/>
              <a:t>One Flew Out of the Cuckoo’s Nest</a:t>
            </a:r>
          </a:p>
          <a:p>
            <a:pPr algn="ctr"/>
            <a:endParaRPr lang="en-GB" sz="1400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sz="1400" dirty="0" smtClean="0"/>
          </a:p>
          <a:p>
            <a:pPr algn="ctr"/>
            <a:endParaRPr lang="en-GB" sz="1400" dirty="0"/>
          </a:p>
        </p:txBody>
      </p:sp>
      <p:sp>
        <p:nvSpPr>
          <p:cNvPr id="5" name="Rounded Rectangle 4"/>
          <p:cNvSpPr/>
          <p:nvPr/>
        </p:nvSpPr>
        <p:spPr>
          <a:xfrm>
            <a:off x="9170444" y="2033236"/>
            <a:ext cx="2912840" cy="275262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GB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Write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400" dirty="0" smtClean="0">
                <a:ln w="0"/>
                <a:solidFill>
                  <a:schemeClr val="tx1"/>
                </a:solidFill>
              </a:rPr>
              <a:t>A letter to an elderly neighbour to see if they are OK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400" dirty="0" smtClean="0">
                <a:ln w="0"/>
                <a:solidFill>
                  <a:schemeClr val="tx1"/>
                </a:solidFill>
              </a:rPr>
              <a:t>A letter to a child who’s afraid to go to school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400" dirty="0" smtClean="0">
                <a:ln w="0"/>
                <a:solidFill>
                  <a:schemeClr val="tx1"/>
                </a:solidFill>
              </a:rPr>
              <a:t>A leaflet with ideas to promote exercise and healthy eating in 6</a:t>
            </a:r>
            <a:r>
              <a:rPr lang="en-GB" sz="1400" baseline="30000" dirty="0" smtClean="0">
                <a:ln w="0"/>
                <a:solidFill>
                  <a:schemeClr val="tx1"/>
                </a:solidFill>
              </a:rPr>
              <a:t>th</a:t>
            </a:r>
            <a:r>
              <a:rPr lang="en-GB" sz="1400" dirty="0" smtClean="0">
                <a:ln w="0"/>
                <a:solidFill>
                  <a:schemeClr val="tx1"/>
                </a:solidFill>
              </a:rPr>
              <a:t> form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400" dirty="0" smtClean="0">
                <a:ln w="0"/>
                <a:solidFill>
                  <a:schemeClr val="tx1"/>
                </a:solidFill>
              </a:rPr>
              <a:t>A booklet which shows someone how to reduce stress</a:t>
            </a:r>
          </a:p>
          <a:p>
            <a:pPr algn="ctr"/>
            <a:endParaRPr lang="en-GB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GB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020855" y="219114"/>
            <a:ext cx="4121063" cy="88329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Explore</a:t>
            </a:r>
          </a:p>
          <a:p>
            <a:pPr algn="ctr"/>
            <a:r>
              <a:rPr lang="en-GB" sz="1400" dirty="0">
                <a:ln w="0"/>
                <a:solidFill>
                  <a:schemeClr val="tx1"/>
                </a:solidFill>
                <a:hlinkClick r:id="rId3"/>
              </a:rPr>
              <a:t>https://www.open.edu/openlearn/free-courses/full-catalogue</a:t>
            </a:r>
            <a:endParaRPr lang="en-GB" sz="1400" dirty="0" smtClean="0">
              <a:ln w="0"/>
              <a:solidFill>
                <a:schemeClr val="tx1"/>
              </a:solidFill>
            </a:endParaRPr>
          </a:p>
          <a:p>
            <a:pPr algn="ctr"/>
            <a:endParaRPr lang="en-GB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219668" y="4531026"/>
            <a:ext cx="3182839" cy="23269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Film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400" dirty="0" smtClean="0"/>
              <a:t>The Fault in Our Stars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400" dirty="0" smtClean="0"/>
              <a:t>My Sister’s Keeper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400" dirty="0" smtClean="0"/>
              <a:t>Still Alice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400" dirty="0" smtClean="0"/>
              <a:t>The Kings Speech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400" dirty="0" smtClean="0"/>
              <a:t>Little Miss Sunshine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400" dirty="0" smtClean="0"/>
              <a:t>Girl, Interrupted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400" dirty="0" smtClean="0"/>
              <a:t>28 Days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400" dirty="0" smtClean="0"/>
              <a:t>The Breakfast Club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sz="1400" dirty="0" smtClean="0"/>
          </a:p>
        </p:txBody>
      </p:sp>
      <p:sp>
        <p:nvSpPr>
          <p:cNvPr id="8" name="Rounded Rectangle 7"/>
          <p:cNvSpPr/>
          <p:nvPr/>
        </p:nvSpPr>
        <p:spPr>
          <a:xfrm>
            <a:off x="301870" y="2033235"/>
            <a:ext cx="2949950" cy="235489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TV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400" dirty="0" smtClean="0"/>
              <a:t>24 hours in A&amp;E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400" dirty="0" smtClean="0"/>
              <a:t>One born every minute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400" dirty="0" smtClean="0"/>
              <a:t>Secret Life of 4 year olds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400" dirty="0" smtClean="0"/>
              <a:t>The </a:t>
            </a:r>
            <a:r>
              <a:rPr lang="en-GB" sz="1400" dirty="0" err="1" smtClean="0"/>
              <a:t>Updateables</a:t>
            </a:r>
            <a:endParaRPr lang="en-GB" sz="1400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400" dirty="0" smtClean="0"/>
              <a:t>Panorama or Dispatches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400" dirty="0" smtClean="0"/>
              <a:t>Call the Midwife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400" dirty="0" smtClean="0"/>
              <a:t>999: On the Front Line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400" dirty="0" smtClean="0"/>
              <a:t>Doc Martin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sz="1400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sz="1400" dirty="0" smtClean="0"/>
          </a:p>
        </p:txBody>
      </p:sp>
      <p:sp>
        <p:nvSpPr>
          <p:cNvPr id="9" name="Rounded Rectangle 8"/>
          <p:cNvSpPr/>
          <p:nvPr/>
        </p:nvSpPr>
        <p:spPr>
          <a:xfrm>
            <a:off x="3680142" y="4907031"/>
            <a:ext cx="5023383" cy="16948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Create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400" dirty="0" smtClean="0"/>
              <a:t>Devise a game about one aspect of health, social care or early childhood that you are interested in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400" dirty="0" smtClean="0"/>
              <a:t>Make a recording to help someone sleep or help with anxiety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400" dirty="0" smtClean="0"/>
              <a:t>Create a ‘news video’ to describe something about </a:t>
            </a:r>
            <a:r>
              <a:rPr lang="en-GB" sz="1400" dirty="0" err="1" smtClean="0"/>
              <a:t>Covid</a:t>
            </a:r>
            <a:r>
              <a:rPr lang="en-GB" sz="1400" dirty="0" smtClean="0"/>
              <a:t> 19</a:t>
            </a:r>
          </a:p>
        </p:txBody>
      </p:sp>
      <p:sp>
        <p:nvSpPr>
          <p:cNvPr id="10" name="AutoShape 2" descr="Inner ear disorders 'linked to hyperactivity ' - BBC New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1267" y="1575490"/>
            <a:ext cx="757449" cy="7574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3049" y="1589313"/>
            <a:ext cx="1062625" cy="7084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3957" y="3914611"/>
            <a:ext cx="1134323" cy="7548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/>
          <a:srcRect r="14680" b="1793"/>
          <a:stretch/>
        </p:blipFill>
        <p:spPr>
          <a:xfrm>
            <a:off x="3596966" y="3883622"/>
            <a:ext cx="1025936" cy="78582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3381" y="2710582"/>
            <a:ext cx="1000204" cy="100020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/>
          <a:srcRect l="25160" t="17319" r="38457" b="5186"/>
          <a:stretch/>
        </p:blipFill>
        <p:spPr>
          <a:xfrm>
            <a:off x="5706039" y="1248688"/>
            <a:ext cx="892241" cy="106424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24531" y="2749969"/>
            <a:ext cx="1278422" cy="921428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8981161" y="4966649"/>
            <a:ext cx="3098057" cy="17461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1400" dirty="0" smtClean="0">
                <a:hlinkClick r:id="rId11"/>
              </a:rPr>
              <a:t>https://www.nhs.uk/conditions/social-care-and-support-guide/</a:t>
            </a:r>
            <a:endParaRPr lang="en-GB" sz="1400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400" dirty="0" smtClean="0">
                <a:hlinkClick r:id="rId12"/>
              </a:rPr>
              <a:t>https://www.prospects.ac.uk/job-profiles/browse-sector</a:t>
            </a:r>
            <a:endParaRPr lang="en-GB" sz="1400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400" dirty="0" smtClean="0">
                <a:hlinkClick r:id="rId13"/>
              </a:rPr>
              <a:t>https://www.nice.org.uk/</a:t>
            </a:r>
            <a:endParaRPr lang="en-GB" sz="1400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400" dirty="0" smtClean="0">
                <a:hlinkClick r:id="rId14"/>
              </a:rPr>
              <a:t>https://www.who.int/</a:t>
            </a:r>
            <a:endParaRPr lang="en-GB" sz="1400" dirty="0" smtClean="0"/>
          </a:p>
          <a:p>
            <a:pPr algn="ctr"/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43850" y="3789534"/>
            <a:ext cx="944661" cy="94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36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news-28-the-smoking-ban-in-public-pla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963" y="286938"/>
            <a:ext cx="1516844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77606" y="1444892"/>
            <a:ext cx="2057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400" dirty="0">
                <a:latin typeface="Comic Sans MS" panose="030F0702030302020204" pitchFamily="66" charset="0"/>
              </a:rPr>
              <a:t>UK legislation makes smoking illegal in public buildings</a:t>
            </a:r>
            <a:endParaRPr lang="en-GB" sz="1400" dirty="0"/>
          </a:p>
        </p:txBody>
      </p:sp>
      <p:pic>
        <p:nvPicPr>
          <p:cNvPr id="7" name="Picture 5" descr="louise_brow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868" y="227132"/>
            <a:ext cx="1289304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73426" y="2052496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First IVF baby born in UK</a:t>
            </a:r>
          </a:p>
        </p:txBody>
      </p:sp>
      <p:pic>
        <p:nvPicPr>
          <p:cNvPr id="9" name="Picture 7" descr="1948_Aneurin-Bevan_2659674_328x2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268" y="2756750"/>
            <a:ext cx="2054352" cy="1328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611963" y="4137992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NHS born!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68757" y="4321027"/>
            <a:ext cx="1777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First</a:t>
            </a:r>
          </a:p>
          <a:p>
            <a:r>
              <a:rPr lang="en-GB" sz="1400" dirty="0"/>
              <a:t>electrocardiogram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81620" y="4184159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Penicillin discovered in London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81604" y="6144699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First stethoscope invented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87995" y="1552614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Campaign Heads Together launched</a:t>
            </a:r>
          </a:p>
        </p:txBody>
      </p:sp>
      <p:pic>
        <p:nvPicPr>
          <p:cNvPr id="15" name="Picture 5" descr="ANd9GcTL_s1iWbMbvKd3GQ5u1cdVzJmRP-gBfp5XlD2m8xyBlXmGyBxdq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075" y="4783117"/>
            <a:ext cx="1647952" cy="1245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enicillin%20G%20Sodium%20Sandoz%20powd%20for%20inj%201000000%20IUe55e21be-ea2b-426d-b83d-a18501447de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06" y="2617961"/>
            <a:ext cx="821272" cy="1566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227" y="325327"/>
            <a:ext cx="1795736" cy="11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 descr="ekgtes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616" y="2384474"/>
            <a:ext cx="1511300" cy="1895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2" descr="why change4lif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880" y="4191001"/>
            <a:ext cx="1828800" cy="1184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0012492" y="5704390"/>
            <a:ext cx="1865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Change 4 Life campaign started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901841" y="3373562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Synthetic blood first made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901841" y="1366595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First full face transplant</a:t>
            </a:r>
          </a:p>
        </p:txBody>
      </p:sp>
      <p:pic>
        <p:nvPicPr>
          <p:cNvPr id="23" name="Picture 5" descr="113248-a-combination-photo-shows-face-transplant-recipient-charla-nash-of-st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0" y="200523"/>
            <a:ext cx="1676400" cy="1105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 descr="blood-substitut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7280" y="2053225"/>
            <a:ext cx="2057400" cy="1156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 descr="3d%20prosthetic%20hand%2010%20dollars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1294" r="13750" b="30353"/>
          <a:stretch/>
        </p:blipFill>
        <p:spPr bwMode="auto">
          <a:xfrm>
            <a:off x="7530691" y="4990807"/>
            <a:ext cx="1655307" cy="104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12782" y="6036562"/>
            <a:ext cx="1049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First bionic hand fitted in UK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611" y="4822262"/>
            <a:ext cx="1816455" cy="12857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56941" y="6252005"/>
            <a:ext cx="1913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The Dementia Institute formed in UK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1889" y="75263"/>
            <a:ext cx="2199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Advances in Health &amp; Social Care…</a:t>
            </a:r>
            <a:endParaRPr lang="en-GB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0235" y="1386428"/>
            <a:ext cx="148304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First put these advances in a time line…</a:t>
            </a:r>
          </a:p>
          <a:p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Try to do it without googling or looking up the answers first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6800" y="4736866"/>
            <a:ext cx="18282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Next -  look up the dates and see how near you were to the correct timeline!</a:t>
            </a:r>
          </a:p>
        </p:txBody>
      </p:sp>
    </p:spTree>
    <p:extLst>
      <p:ext uri="{BB962C8B-B14F-4D97-AF65-F5344CB8AC3E}">
        <p14:creationId xmlns:p14="http://schemas.microsoft.com/office/powerpoint/2010/main" val="16823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890" y="307941"/>
            <a:ext cx="7866345" cy="6186309"/>
          </a:xfrm>
          <a:prstGeom prst="rect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u="sng" dirty="0" smtClean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https://rcni.com/hosted-content/rcn/first-steps/why-communication-important</a:t>
            </a:r>
            <a:endParaRPr lang="en-GB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Read, watch and listen to each page as it helps you understand why communication is important in health and social care </a:t>
            </a:r>
            <a:endParaRPr lang="en-GB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Page 24 – 30</a:t>
            </a:r>
            <a:endParaRPr lang="en-GB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GB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u="sng" dirty="0" smtClean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https://www.scie.org.uk/safeguarding/adults/introduction/types-and-indicators-of-abuse</a:t>
            </a:r>
            <a:endParaRPr lang="en-GB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Not an easy topic to read about, but this is another fundamental everyone has to know.</a:t>
            </a:r>
            <a:endParaRPr lang="en-GB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GB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u="sng" dirty="0" smtClean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https://www.equalityhumanrights.com/en/human-rights/what-are-human-rights</a:t>
            </a:r>
            <a:endParaRPr lang="en-GB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Read the sections and look at the videos</a:t>
            </a:r>
            <a:endParaRPr lang="en-GB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Once you’ve finished then look at the section on The Human Rights Act</a:t>
            </a:r>
            <a:endParaRPr lang="en-GB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GB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u="sng" dirty="0" smtClean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5"/>
              </a:rPr>
              <a:t>https://www.equalityhumanrights.com/en/equality-act-2010/what-equality-act</a:t>
            </a:r>
            <a:endParaRPr lang="en-GB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Read all about The Equality Act</a:t>
            </a:r>
            <a:endParaRPr lang="en-GB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GB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u="sng" dirty="0" smtClean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6"/>
              </a:rPr>
              <a:t>https://www.scie.org.uk/personalisation/introduction/what-is</a:t>
            </a:r>
            <a:endParaRPr lang="en-GB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short video introducing personalization in HSC</a:t>
            </a:r>
            <a:endParaRPr lang="en-GB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GB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u="sng" dirty="0" smtClean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7"/>
              </a:rPr>
              <a:t>https://www.hee.nhs.uk/about/our-values</a:t>
            </a:r>
            <a:endParaRPr lang="en-GB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NHS values – click on each one to see more information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67594" y="470779"/>
            <a:ext cx="3532340" cy="5632311"/>
          </a:xfrm>
          <a:prstGeom prst="rect">
            <a:avLst/>
          </a:prstGeom>
          <a:solidFill>
            <a:srgbClr val="99CC0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There are many </a:t>
            </a:r>
            <a:r>
              <a:rPr lang="en-GB" b="1" dirty="0" smtClean="0">
                <a:latin typeface="Comic Sans MS" panose="030F0702030302020204" pitchFamily="66" charset="0"/>
              </a:rPr>
              <a:t>core elements </a:t>
            </a:r>
            <a:r>
              <a:rPr lang="en-GB" dirty="0" smtClean="0">
                <a:latin typeface="Comic Sans MS" panose="030F0702030302020204" pitchFamily="66" charset="0"/>
              </a:rPr>
              <a:t>to studying Health and Social Care.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Communication and how it’s used in caring for people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How the law protects us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The values of care we use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Person centred care</a:t>
            </a:r>
          </a:p>
          <a:p>
            <a:pPr marL="342900" indent="-342900">
              <a:buFont typeface="+mj-lt"/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In the box are some links to reading materials or videos that will help you build an understanding of these topics.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Then when you arrive in 6</a:t>
            </a:r>
            <a:r>
              <a:rPr lang="en-GB" baseline="30000" dirty="0" smtClean="0">
                <a:latin typeface="Comic Sans MS" panose="030F0702030302020204" pitchFamily="66" charset="0"/>
              </a:rPr>
              <a:t>th</a:t>
            </a:r>
            <a:r>
              <a:rPr lang="en-GB" dirty="0" smtClean="0">
                <a:latin typeface="Comic Sans MS" panose="030F0702030302020204" pitchFamily="66" charset="0"/>
              </a:rPr>
              <a:t> form you’ll be aware of some of the important aspects – especially if you’ve never studied the subject before</a:t>
            </a:r>
          </a:p>
        </p:txBody>
      </p:sp>
    </p:spTree>
    <p:extLst>
      <p:ext uri="{BB962C8B-B14F-4D97-AF65-F5344CB8AC3E}">
        <p14:creationId xmlns:p14="http://schemas.microsoft.com/office/powerpoint/2010/main" val="346796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presentationhelper.co.uk/powerpoint-templates/00397/468slide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63" t="53133" r="36627" b="10113"/>
          <a:stretch/>
        </p:blipFill>
        <p:spPr bwMode="auto">
          <a:xfrm>
            <a:off x="146906" y="82575"/>
            <a:ext cx="1902696" cy="204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75204" t="2604" r="804" b="61655"/>
          <a:stretch/>
        </p:blipFill>
        <p:spPr>
          <a:xfrm>
            <a:off x="219392" y="2212664"/>
            <a:ext cx="1757724" cy="17388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3856" y="3425409"/>
            <a:ext cx="1721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Liver</a:t>
            </a:r>
          </a:p>
        </p:txBody>
      </p:sp>
      <p:pic>
        <p:nvPicPr>
          <p:cNvPr id="8" name="Picture 2" descr="http://www.presentationhelper.co.uk/powerpoint-templates/00397/468slide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7" t="16491" r="51293" b="56852"/>
          <a:stretch/>
        </p:blipFill>
        <p:spPr bwMode="auto">
          <a:xfrm>
            <a:off x="2216551" y="95136"/>
            <a:ext cx="2066830" cy="190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://www.presentationhelper.co.uk/powerpoint-templates/00397/468slide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0" t="15972" r="73960" b="57522"/>
          <a:stretch/>
        </p:blipFill>
        <p:spPr bwMode="auto">
          <a:xfrm>
            <a:off x="2211580" y="2197525"/>
            <a:ext cx="1946045" cy="1970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://www.presentationhelper.co.uk/powerpoint-templates/00397/468slide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5" t="50190" r="65940" b="11218"/>
          <a:stretch/>
        </p:blipFill>
        <p:spPr bwMode="auto">
          <a:xfrm>
            <a:off x="4508101" y="105119"/>
            <a:ext cx="1781271" cy="192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545901" y="1717700"/>
            <a:ext cx="1648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Lungs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96691" y="1612007"/>
            <a:ext cx="1058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Kidneys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06627" y="2295343"/>
            <a:ext cx="831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heart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28891" y="1541912"/>
            <a:ext cx="1300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Small intestine</a:t>
            </a:r>
          </a:p>
        </p:txBody>
      </p:sp>
      <p:pic>
        <p:nvPicPr>
          <p:cNvPr id="15" name="Picture 2" descr="http://www.presentationhelper.co.uk/powerpoint-templates/00397/468slide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03" t="50703" r="6496" b="12875"/>
          <a:stretch/>
        </p:blipFill>
        <p:spPr bwMode="auto">
          <a:xfrm>
            <a:off x="4426121" y="2126543"/>
            <a:ext cx="1996078" cy="1954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574573" y="3650813"/>
            <a:ext cx="1648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Colon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72294" t="3747" r="5390" b="71131"/>
          <a:stretch/>
        </p:blipFill>
        <p:spPr>
          <a:xfrm>
            <a:off x="220067" y="4028930"/>
            <a:ext cx="1649438" cy="166499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1225439" y="5204430"/>
            <a:ext cx="1648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Brain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5094" y="4317703"/>
            <a:ext cx="1895475" cy="141962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3494774" y="4328586"/>
            <a:ext cx="1648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Eye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288251" y="1800401"/>
            <a:ext cx="2037782" cy="7482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omic Sans MS" panose="030F0702030302020204" pitchFamily="66" charset="0"/>
              </a:rPr>
              <a:t>Cirrhosis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289004" y="2666111"/>
            <a:ext cx="2037782" cy="7482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omic Sans MS" panose="030F0702030302020204" pitchFamily="66" charset="0"/>
              </a:rPr>
              <a:t>Coeliac Disease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514047" y="1796413"/>
            <a:ext cx="2037782" cy="7482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omic Sans MS" panose="030F0702030302020204" pitchFamily="66" charset="0"/>
              </a:rPr>
              <a:t>Stroke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243149" y="969422"/>
            <a:ext cx="2037782" cy="7482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omic Sans MS" panose="030F0702030302020204" pitchFamily="66" charset="0"/>
              </a:rPr>
              <a:t>Irritable Bowel Syndrome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497419" y="956718"/>
            <a:ext cx="2037782" cy="7482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omic Sans MS" panose="030F0702030302020204" pitchFamily="66" charset="0"/>
              </a:rPr>
              <a:t>Emphysema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243149" y="117023"/>
            <a:ext cx="2037782" cy="7482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omic Sans MS" panose="030F0702030302020204" pitchFamily="66" charset="0"/>
              </a:rPr>
              <a:t>Glaucoma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570792" y="2645800"/>
            <a:ext cx="2037782" cy="7482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omic Sans MS" panose="030F0702030302020204" pitchFamily="66" charset="0"/>
              </a:rPr>
              <a:t>Angina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497419" y="117023"/>
            <a:ext cx="2037782" cy="7482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Nephrotic Syndrome</a:t>
            </a:r>
            <a:endParaRPr lang="en-GB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420470" y="3595297"/>
            <a:ext cx="2130564" cy="122304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Match the body organ to the condition that affects it.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708590" y="3557527"/>
            <a:ext cx="2349807" cy="160857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Find out about TWO of the conditions – describe how they effect a person</a:t>
            </a:r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861366" y="5304690"/>
            <a:ext cx="3418852" cy="137998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Investigate and explain how a doctor would diagnose and treat THREE of the conditions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4318937" y="4285588"/>
            <a:ext cx="2758409" cy="2399085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Do you know anyone with asthma or another long term condition? Talk to them and write a case study to show how they were diagnosed, how it effects their life and what treatment and monitoring they require.</a:t>
            </a:r>
            <a:endParaRPr lang="en-GB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3856" y="6087649"/>
            <a:ext cx="3040918" cy="59702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/>
              <a:t>Health </a:t>
            </a:r>
            <a:endParaRPr lang="en-GB" sz="4000" dirty="0"/>
          </a:p>
        </p:txBody>
      </p:sp>
      <p:sp>
        <p:nvSpPr>
          <p:cNvPr id="4" name="Right Arrow 3"/>
          <p:cNvSpPr/>
          <p:nvPr/>
        </p:nvSpPr>
        <p:spPr>
          <a:xfrm rot="1781679">
            <a:off x="6292314" y="3204425"/>
            <a:ext cx="1413324" cy="661863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Start Here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4" name="Right Arrow 33"/>
          <p:cNvSpPr/>
          <p:nvPr/>
        </p:nvSpPr>
        <p:spPr>
          <a:xfrm rot="1293296">
            <a:off x="9223841" y="4591286"/>
            <a:ext cx="654386" cy="398136"/>
          </a:xfrm>
          <a:prstGeom prst="rightArrow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ight Arrow 35"/>
          <p:cNvSpPr/>
          <p:nvPr/>
        </p:nvSpPr>
        <p:spPr>
          <a:xfrm rot="7588117">
            <a:off x="11072386" y="5198239"/>
            <a:ext cx="625403" cy="398136"/>
          </a:xfrm>
          <a:prstGeom prst="rightArrow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ight Arrow 36"/>
          <p:cNvSpPr/>
          <p:nvPr/>
        </p:nvSpPr>
        <p:spPr>
          <a:xfrm rot="10800000">
            <a:off x="7089703" y="6146528"/>
            <a:ext cx="1076114" cy="398136"/>
          </a:xfrm>
          <a:prstGeom prst="rightArrow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60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2987" y="5958607"/>
            <a:ext cx="3040918" cy="597024"/>
          </a:xfrm>
          <a:prstGeom prst="rect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/>
              <a:t>Social Care </a:t>
            </a:r>
            <a:endParaRPr lang="en-GB" sz="4000" dirty="0"/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13394" t="18447" r="31126" b="19269"/>
          <a:stretch/>
        </p:blipFill>
        <p:spPr>
          <a:xfrm>
            <a:off x="240912" y="225469"/>
            <a:ext cx="3802549" cy="26680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0912" y="3148787"/>
            <a:ext cx="3802549" cy="2554545"/>
          </a:xfrm>
          <a:prstGeom prst="rect">
            <a:avLst/>
          </a:prstGeom>
          <a:noFill/>
          <a:ln w="28575"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u="sng" dirty="0" smtClean="0">
                <a:latin typeface="Comic Sans MS" panose="030F0702030302020204" pitchFamily="66" charset="0"/>
                <a:hlinkClick r:id="rId2"/>
              </a:rPr>
              <a:t>Click on the picture or use the link:</a:t>
            </a:r>
          </a:p>
          <a:p>
            <a:r>
              <a:rPr lang="en-GB" sz="1600" dirty="0" smtClean="0">
                <a:latin typeface="Comic Sans MS" panose="030F0702030302020204" pitchFamily="66" charset="0"/>
                <a:hlinkClick r:id="rId2"/>
              </a:rPr>
              <a:t>https</a:t>
            </a:r>
            <a:r>
              <a:rPr lang="en-GB" sz="1600" dirty="0">
                <a:latin typeface="Comic Sans MS" panose="030F0702030302020204" pitchFamily="66" charset="0"/>
                <a:hlinkClick r:id="rId2"/>
              </a:rPr>
              <a:t>://</a:t>
            </a:r>
            <a:r>
              <a:rPr lang="en-GB" sz="1600" dirty="0" smtClean="0">
                <a:latin typeface="Comic Sans MS" panose="030F0702030302020204" pitchFamily="66" charset="0"/>
                <a:hlinkClick r:id="rId2"/>
              </a:rPr>
              <a:t>www.scie.org.uk/children/looked-after-children/care-leavers/care-leavers-webinar</a:t>
            </a:r>
            <a:endParaRPr lang="en-GB" sz="1600" dirty="0" smtClean="0">
              <a:latin typeface="Comic Sans MS" panose="030F0702030302020204" pitchFamily="66" charset="0"/>
            </a:endParaRPr>
          </a:p>
          <a:p>
            <a:endParaRPr lang="en-GB" sz="1600" dirty="0" smtClean="0">
              <a:latin typeface="Comic Sans MS" panose="030F0702030302020204" pitchFamily="66" charset="0"/>
            </a:endParaRPr>
          </a:p>
          <a:p>
            <a:r>
              <a:rPr lang="en-GB" sz="1600" dirty="0" smtClean="0">
                <a:latin typeface="Comic Sans MS" panose="030F0702030302020204" pitchFamily="66" charset="0"/>
              </a:rPr>
              <a:t>Go to time 22.45 to hear all about an East Anglian base charity – it’s a pilot scheme. Once you’ve listened – write down a short summary of how this project works.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269339" y="137787"/>
            <a:ext cx="7830803" cy="3106455"/>
          </a:xfrm>
          <a:prstGeom prst="roundRect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atin typeface="Comic Sans MS" panose="030F0702030302020204" pitchFamily="66" charset="0"/>
              </a:rPr>
              <a:t>Think about how the COVID 19 pandemic  has changed our lives.</a:t>
            </a:r>
          </a:p>
          <a:p>
            <a:pPr algn="ctr"/>
            <a:endParaRPr lang="en-GB" sz="1600" b="1" dirty="0" smtClean="0">
              <a:latin typeface="Comic Sans MS" panose="030F0702030302020204" pitchFamily="66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Comic Sans MS" panose="030F0702030302020204" pitchFamily="66" charset="0"/>
              </a:rPr>
              <a:t>Investigate our area and find out about the different community schemes who are supporting others who are elderly or vulnerable because of their health.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Comic Sans MS" panose="030F0702030302020204" pitchFamily="66" charset="0"/>
              </a:rPr>
              <a:t>Draw a map of our area and put on the groups and schemes you have found.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Comic Sans MS" panose="030F0702030302020204" pitchFamily="66" charset="0"/>
              </a:rPr>
              <a:t>Describe an example of a community group that has helped others.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Comic Sans MS" panose="030F0702030302020204" pitchFamily="66" charset="0"/>
              </a:rPr>
              <a:t>Explain how you think this event will change how we live our lives and care for the vulnerable in our society.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Comic Sans MS" panose="030F0702030302020204" pitchFamily="66" charset="0"/>
              </a:rPr>
              <a:t>Write a letter to a resident in a local care home -  or draw a picture – and send it to the care home nearest to where you live.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828767" y="3359510"/>
            <a:ext cx="4271375" cy="3382028"/>
          </a:xfrm>
          <a:prstGeom prst="roundRect">
            <a:avLst/>
          </a:prstGeom>
          <a:solidFill>
            <a:srgbClr val="99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latin typeface="Comic Sans MS" panose="030F0702030302020204" pitchFamily="66" charset="0"/>
              </a:rPr>
              <a:t>Home share is a fairly new idea in the UK.  It is where (usually) an older person offers cheaper accommodation to a (usually) younger person in exchange for support in their home. </a:t>
            </a:r>
          </a:p>
          <a:p>
            <a:pPr algn="ctr"/>
            <a:endParaRPr lang="en-GB" sz="1400" dirty="0" smtClean="0">
              <a:latin typeface="Comic Sans MS" panose="030F0702030302020204" pitchFamily="66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Comic Sans MS" panose="030F0702030302020204" pitchFamily="66" charset="0"/>
              </a:rPr>
              <a:t>Explain what you think about this scheme.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Comic Sans MS" panose="030F0702030302020204" pitchFamily="66" charset="0"/>
              </a:rPr>
              <a:t>Would you take part? Explain your feelings.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Comic Sans MS" panose="030F0702030302020204" pitchFamily="66" charset="0"/>
              </a:rPr>
              <a:t>Research other countries where this has worked really well and write a summary of your findings to share with others in 6</a:t>
            </a:r>
            <a:r>
              <a:rPr lang="en-GB" sz="1400" baseline="30000" dirty="0" smtClean="0">
                <a:latin typeface="Comic Sans MS" panose="030F0702030302020204" pitchFamily="66" charset="0"/>
              </a:rPr>
              <a:t>th</a:t>
            </a:r>
            <a:r>
              <a:rPr lang="en-GB" sz="1400" dirty="0" smtClean="0">
                <a:latin typeface="Comic Sans MS" panose="030F0702030302020204" pitchFamily="66" charset="0"/>
              </a:rPr>
              <a:t> form.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2093" t="23379" r="21994" b="23653"/>
          <a:stretch/>
        </p:blipFill>
        <p:spPr>
          <a:xfrm>
            <a:off x="4169131" y="4142441"/>
            <a:ext cx="3872579" cy="1816166"/>
          </a:xfrm>
          <a:prstGeom prst="rect">
            <a:avLst/>
          </a:prstGeom>
          <a:solidFill>
            <a:srgbClr val="993366">
              <a:alpha val="58039"/>
            </a:srgbClr>
          </a:solidFill>
        </p:spPr>
      </p:pic>
    </p:spTree>
    <p:extLst>
      <p:ext uri="{BB962C8B-B14F-4D97-AF65-F5344CB8AC3E}">
        <p14:creationId xmlns:p14="http://schemas.microsoft.com/office/powerpoint/2010/main" val="26586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1865" t="27397" r="38546" b="18539"/>
          <a:stretch/>
        </p:blipFill>
        <p:spPr>
          <a:xfrm>
            <a:off x="162837" y="142600"/>
            <a:ext cx="3269293" cy="18538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2837" y="2212053"/>
            <a:ext cx="3419607" cy="35394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Click on the picture or use the following link to hear all about Alexandria who is “the same but different”.</a:t>
            </a:r>
          </a:p>
          <a:p>
            <a:r>
              <a:rPr lang="en-GB" sz="1600" dirty="0">
                <a:latin typeface="Comic Sans MS" panose="030F0702030302020204" pitchFamily="66" charset="0"/>
              </a:rPr>
              <a:t>https://www.youtube.com/watch?v=jZOAe5eu2FE</a:t>
            </a:r>
          </a:p>
          <a:p>
            <a:endParaRPr lang="en-GB" sz="1600" dirty="0">
              <a:latin typeface="Comic Sans MS" panose="030F0702030302020204" pitchFamily="66" charset="0"/>
            </a:endParaRPr>
          </a:p>
          <a:p>
            <a:r>
              <a:rPr lang="en-GB" sz="1600" dirty="0" smtClean="0">
                <a:latin typeface="Comic Sans MS" panose="030F0702030302020204" pitchFamily="66" charset="0"/>
              </a:rPr>
              <a:t>Alex has Down’s syndrome.</a:t>
            </a:r>
          </a:p>
          <a:p>
            <a:r>
              <a:rPr lang="en-GB" sz="1600" dirty="0" smtClean="0">
                <a:latin typeface="Comic Sans MS" panose="030F0702030302020204" pitchFamily="66" charset="0"/>
              </a:rPr>
              <a:t>Find out how this condition occurs.</a:t>
            </a:r>
          </a:p>
          <a:p>
            <a:r>
              <a:rPr lang="en-GB" sz="1600" dirty="0" smtClean="0">
                <a:latin typeface="Comic Sans MS" panose="030F0702030302020204" pitchFamily="66" charset="0"/>
              </a:rPr>
              <a:t>Write a summary of Alex’s story to show what Alex’s life is like compared to other Year 3 children.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2837" y="6058815"/>
            <a:ext cx="3695179" cy="59702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/>
              <a:t>Early Childhood</a:t>
            </a:r>
            <a:endParaRPr lang="en-GB" sz="4000" dirty="0"/>
          </a:p>
        </p:txBody>
      </p:sp>
      <p:sp>
        <p:nvSpPr>
          <p:cNvPr id="8" name="Rounded Rectangle 7"/>
          <p:cNvSpPr/>
          <p:nvPr/>
        </p:nvSpPr>
        <p:spPr>
          <a:xfrm>
            <a:off x="3729408" y="105022"/>
            <a:ext cx="8254652" cy="292627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There are nine </a:t>
            </a:r>
            <a:r>
              <a:rPr lang="en-GB" sz="1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early childhood values of care. Here are four of them:</a:t>
            </a:r>
          </a:p>
          <a:p>
            <a:pPr algn="ctr"/>
            <a:endParaRPr lang="en-GB" sz="16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Making the welfare of the child paramount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Keeping children sage and maintaining a health environment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Encouraging children’s learning and development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Valuing diversity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sz="14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Imagine you are the owner of a nursery school.  Explain what each one means and how you would apply these in your nursery (how you would use them)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If you know anyone with a child in a nursery ask them how their nursery meets the values of care.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Create an activity that you could play with a child who is 8 years old or younger which would encourage their learning and development.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981207" y="3448981"/>
            <a:ext cx="3875527" cy="3178761"/>
          </a:xfrm>
          <a:prstGeom prst="roundRect">
            <a:avLst/>
          </a:prstGeom>
          <a:solidFill>
            <a:srgbClr val="FFDD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Watch the  documentary called </a:t>
            </a:r>
          </a:p>
          <a:p>
            <a:pPr algn="ctr"/>
            <a:r>
              <a:rPr lang="en-GB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‘Brain Matters’ </a:t>
            </a:r>
          </a:p>
          <a:p>
            <a:pPr algn="ctr"/>
            <a:r>
              <a:rPr lang="en-GB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Click on or use the link below</a:t>
            </a:r>
          </a:p>
          <a:p>
            <a:pPr algn="ctr"/>
            <a:r>
              <a:rPr lang="en-GB" sz="1400" dirty="0">
                <a:hlinkClick r:id="rId4"/>
              </a:rPr>
              <a:t>Children and </a:t>
            </a:r>
            <a:r>
              <a:rPr lang="en-GB" sz="1400" dirty="0" smtClean="0">
                <a:hlinkClick r:id="rId4"/>
              </a:rPr>
              <a:t>development</a:t>
            </a:r>
            <a:endParaRPr lang="en-GB" sz="1400" dirty="0" smtClean="0"/>
          </a:p>
          <a:p>
            <a:pPr algn="ctr"/>
            <a:r>
              <a:rPr lang="en-GB" sz="1400" dirty="0" smtClean="0">
                <a:hlinkClick r:id="rId4"/>
              </a:rPr>
              <a:t>https</a:t>
            </a:r>
            <a:r>
              <a:rPr lang="en-GB" sz="1400" dirty="0">
                <a:hlinkClick r:id="rId4"/>
              </a:rPr>
              <a:t>://</a:t>
            </a:r>
            <a:r>
              <a:rPr lang="en-GB" sz="1400" dirty="0" smtClean="0">
                <a:hlinkClick r:id="rId4"/>
              </a:rPr>
              <a:t>www.youtube.com/watch?v=Rw_aVnlp0JY</a:t>
            </a:r>
            <a:endParaRPr lang="en-GB" sz="1400" dirty="0" smtClean="0"/>
          </a:p>
          <a:p>
            <a:pPr algn="ctr"/>
            <a:endParaRPr lang="en-GB" sz="1400" dirty="0" smtClean="0"/>
          </a:p>
          <a:p>
            <a:pPr algn="ctr"/>
            <a:r>
              <a:rPr lang="en-US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Why </a:t>
            </a: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is it that some children thrive while others do not? Is it a matter of genetics, IQ, socioeconomic background </a:t>
            </a:r>
            <a:r>
              <a:rPr lang="en-US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or education?</a:t>
            </a:r>
          </a:p>
          <a:p>
            <a:pPr algn="ctr"/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r>
              <a:rPr lang="en-US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 really interesting film about how a baby’s brain develops.</a:t>
            </a:r>
            <a:endParaRPr lang="en-GB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979925" y="5150416"/>
            <a:ext cx="4070113" cy="165747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Pregnancy is divided into three trimesters. 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Using pictures describe how the foetus develops during each one.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Which practitioners help the parents to be? Choose two and describe their roles during pregnancy, birth and early years. </a:t>
            </a:r>
            <a:endParaRPr lang="en-US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Picture 5" descr="16_pregnancy-stages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925" y="3129354"/>
            <a:ext cx="2614112" cy="196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7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73AF2BC81B7541A8D7783F96D36D4A" ma:contentTypeVersion="13" ma:contentTypeDescription="Create a new document." ma:contentTypeScope="" ma:versionID="f4a658b77dc6727a6fab534d201b3013">
  <xsd:schema xmlns:xsd="http://www.w3.org/2001/XMLSchema" xmlns:xs="http://www.w3.org/2001/XMLSchema" xmlns:p="http://schemas.microsoft.com/office/2006/metadata/properties" xmlns:ns2="76c17362-887b-44f4-9dd9-09696d0aea01" xmlns:ns3="7568a3b1-1898-4e07-a08e-9f662dc23645" targetNamespace="http://schemas.microsoft.com/office/2006/metadata/properties" ma:root="true" ma:fieldsID="acf62edafc4957fd82183ba4caad235b" ns2:_="" ns3:_="">
    <xsd:import namespace="76c17362-887b-44f4-9dd9-09696d0aea01"/>
    <xsd:import namespace="7568a3b1-1898-4e07-a08e-9f662dc236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c17362-887b-44f4-9dd9-09696d0aea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68a3b1-1898-4e07-a08e-9f662dc2364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69F61B5-7826-4433-8403-1B969DDDCB48}"/>
</file>

<file path=customXml/itemProps2.xml><?xml version="1.0" encoding="utf-8"?>
<ds:datastoreItem xmlns:ds="http://schemas.openxmlformats.org/officeDocument/2006/customXml" ds:itemID="{09ED344C-B264-46AF-A659-50804B194455}"/>
</file>

<file path=customXml/itemProps3.xml><?xml version="1.0" encoding="utf-8"?>
<ds:datastoreItem xmlns:ds="http://schemas.openxmlformats.org/officeDocument/2006/customXml" ds:itemID="{42F1DFBF-2214-4EFF-9297-15F2A5C39459}"/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1111</Words>
  <Application>Microsoft Office PowerPoint</Application>
  <PresentationFormat>Widescreen</PresentationFormat>
  <Paragraphs>181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Times New Roman</vt:lpstr>
      <vt:lpstr>Wingdings</vt:lpstr>
      <vt:lpstr>Office Theme</vt:lpstr>
      <vt:lpstr>Welcome  to  Level 3 Health, Social Care and Early Years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 to  Level 3 Health, Social Care and Early Years</dc:title>
  <dc:creator>Darrell C Russell</dc:creator>
  <cp:lastModifiedBy>Marion Christoforou</cp:lastModifiedBy>
  <cp:revision>19</cp:revision>
  <dcterms:created xsi:type="dcterms:W3CDTF">2020-04-02T16:01:25Z</dcterms:created>
  <dcterms:modified xsi:type="dcterms:W3CDTF">2021-05-27T07:47:05Z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0x0101008073AF2BC81B7541A8D7783F96D36D4A</vt:lpwstr>
  </property>
</Properties>
</file>